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0"/>
  </p:notesMasterIdLst>
  <p:handoutMasterIdLst>
    <p:handoutMasterId r:id="rId21"/>
  </p:handoutMasterIdLst>
  <p:sldIdLst>
    <p:sldId id="256" r:id="rId5"/>
    <p:sldId id="776" r:id="rId6"/>
    <p:sldId id="849" r:id="rId7"/>
    <p:sldId id="785" r:id="rId8"/>
    <p:sldId id="855" r:id="rId9"/>
    <p:sldId id="862" r:id="rId10"/>
    <p:sldId id="853" r:id="rId11"/>
    <p:sldId id="856" r:id="rId12"/>
    <p:sldId id="857" r:id="rId13"/>
    <p:sldId id="858" r:id="rId14"/>
    <p:sldId id="859" r:id="rId15"/>
    <p:sldId id="860" r:id="rId16"/>
    <p:sldId id="861" r:id="rId17"/>
    <p:sldId id="863" r:id="rId18"/>
    <p:sldId id="784" r:id="rId19"/>
  </p:sldIdLst>
  <p:sldSz cx="9144000" cy="6858000" type="screen4x3"/>
  <p:notesSz cx="9928225" cy="6797675"/>
  <p:custDataLst>
    <p:tags r:id="rId2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57" d="100"/>
          <a:sy n="57" d="100"/>
        </p:scale>
        <p:origin x="90" y="54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24/07/2018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7/24/2018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599424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3666063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5502518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9193534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933053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114936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152850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675691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085124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5031256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1.xml"/><Relationship Id="rId3" Type="http://schemas.openxmlformats.org/officeDocument/2006/relationships/slide" Target="../slides/slide6.xml"/><Relationship Id="rId7" Type="http://schemas.openxmlformats.org/officeDocument/2006/relationships/slide" Target="../slides/slide10.xml"/><Relationship Id="rId2"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9.xml"/><Relationship Id="rId5" Type="http://schemas.openxmlformats.org/officeDocument/2006/relationships/slide" Target="../slides/slide8.xml"/><Relationship Id="rId10" Type="http://schemas.openxmlformats.org/officeDocument/2006/relationships/slide" Target="../slides/slide14.xml"/><Relationship Id="rId4" Type="http://schemas.openxmlformats.org/officeDocument/2006/relationships/image" Target="../media/image3.jpeg"/><Relationship Id="rId9" Type="http://schemas.openxmlformats.org/officeDocument/2006/relationships/slide" Target="../slides/slide1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7115426" y="620688"/>
            <a:ext cx="76894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Assessment</a:t>
            </a:r>
            <a:endParaRPr lang="en-GB" sz="9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51893" y="620688"/>
            <a:ext cx="77730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P6 – Travel Booking 1</a:t>
            </a:r>
            <a:endParaRPr lang="en-GB" sz="9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966970" y="620688"/>
            <a:ext cx="733895" cy="357190"/>
          </a:xfrm>
          <a:prstGeom prst="round2SameRect">
            <a:avLst/>
          </a:prstGeom>
          <a:gradFill>
            <a:gsLst>
              <a:gs pos="0">
                <a:schemeClr val="accent2">
                  <a:lumMod val="50000"/>
                </a:schemeClr>
              </a:gs>
              <a:gs pos="48000">
                <a:schemeClr val="accent2">
                  <a:lumMod val="75000"/>
                </a:schemeClr>
              </a:gs>
              <a:gs pos="74000">
                <a:schemeClr val="accent2">
                  <a:lumMod val="60000"/>
                  <a:lumOff val="40000"/>
                </a:schemeClr>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M3 – Travel Booking 3</a:t>
            </a:r>
            <a:endParaRPr lang="en-GB" sz="9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1738635" y="620688"/>
            <a:ext cx="104294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P7 – Additional</a:t>
            </a:r>
            <a:r>
              <a:rPr lang="en-GB" sz="900" b="1" baseline="0" dirty="0" smtClean="0">
                <a:latin typeface="Arial" panose="020B0604020202020204" pitchFamily="34" charset="0"/>
                <a:cs typeface="Arial" panose="020B0604020202020204" pitchFamily="34" charset="0"/>
              </a:rPr>
              <a:t> Requirements 1</a:t>
            </a:r>
            <a:endParaRPr lang="en-GB" sz="900" b="1" dirty="0">
              <a:latin typeface="Arial" panose="020B0604020202020204" pitchFamily="34" charset="0"/>
              <a:cs typeface="Arial" panose="020B0604020202020204" pitchFamily="34" charset="0"/>
            </a:endParaRPr>
          </a:p>
        </p:txBody>
      </p:sp>
      <p:sp>
        <p:nvSpPr>
          <p:cNvPr id="10" name="Round Same Side Corner Rectangle 9">
            <a:hlinkClick r:id="rId7" action="ppaction://hlinksldjump"/>
          </p:cNvPr>
          <p:cNvSpPr/>
          <p:nvPr userDrawn="1"/>
        </p:nvSpPr>
        <p:spPr>
          <a:xfrm>
            <a:off x="2819348" y="620688"/>
            <a:ext cx="1080284" cy="357190"/>
          </a:xfrm>
          <a:prstGeom prst="round2SameRect">
            <a:avLst/>
          </a:prstGeom>
          <a:gradFill>
            <a:gsLst>
              <a:gs pos="0">
                <a:schemeClr val="accent2">
                  <a:lumMod val="50000"/>
                </a:schemeClr>
              </a:gs>
              <a:gs pos="48000">
                <a:schemeClr val="accent2">
                  <a:lumMod val="75000"/>
                </a:schemeClr>
              </a:gs>
              <a:gs pos="74000">
                <a:schemeClr val="accent2">
                  <a:lumMod val="60000"/>
                  <a:lumOff val="40000"/>
                </a:schemeClr>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M4 – Additional</a:t>
            </a:r>
            <a:r>
              <a:rPr lang="en-GB" sz="900" b="1" baseline="0" dirty="0" smtClean="0">
                <a:latin typeface="Arial" panose="020B0604020202020204" pitchFamily="34" charset="0"/>
                <a:cs typeface="Arial" panose="020B0604020202020204" pitchFamily="34" charset="0"/>
              </a:rPr>
              <a:t> Requirements 3</a:t>
            </a:r>
            <a:endParaRPr lang="en-GB" sz="900" b="1" dirty="0">
              <a:latin typeface="Arial" panose="020B0604020202020204" pitchFamily="34" charset="0"/>
              <a:cs typeface="Arial" panose="020B0604020202020204" pitchFamily="34" charset="0"/>
            </a:endParaRPr>
          </a:p>
        </p:txBody>
      </p:sp>
      <p:sp>
        <p:nvSpPr>
          <p:cNvPr id="11" name="Round Same Side Corner Rectangle 10">
            <a:hlinkClick r:id="rId8" action="ppaction://hlinksldjump"/>
          </p:cNvPr>
          <p:cNvSpPr/>
          <p:nvPr userDrawn="1"/>
        </p:nvSpPr>
        <p:spPr>
          <a:xfrm>
            <a:off x="3937402" y="620688"/>
            <a:ext cx="1175523"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D2 – Make Recommendations</a:t>
            </a:r>
            <a:endParaRPr lang="en-GB" sz="900" b="1" dirty="0">
              <a:latin typeface="Arial" panose="020B0604020202020204" pitchFamily="34" charset="0"/>
              <a:cs typeface="Arial" panose="020B0604020202020204" pitchFamily="34" charset="0"/>
            </a:endParaRPr>
          </a:p>
        </p:txBody>
      </p:sp>
      <p:sp>
        <p:nvSpPr>
          <p:cNvPr id="13" name="Round Same Side Corner Rectangle 12">
            <a:hlinkClick r:id="rId9" action="ppaction://hlinksldjump"/>
          </p:cNvPr>
          <p:cNvSpPr/>
          <p:nvPr userDrawn="1"/>
        </p:nvSpPr>
        <p:spPr>
          <a:xfrm>
            <a:off x="5150695" y="620688"/>
            <a:ext cx="80890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P8 – Confirm Bookings</a:t>
            </a:r>
            <a:endParaRPr lang="en-GB" sz="900" b="1" dirty="0">
              <a:latin typeface="Arial" panose="020B0604020202020204" pitchFamily="34" charset="0"/>
              <a:cs typeface="Arial" panose="020B0604020202020204" pitchFamily="34" charset="0"/>
            </a:endParaRPr>
          </a:p>
        </p:txBody>
      </p:sp>
      <p:sp>
        <p:nvSpPr>
          <p:cNvPr id="16" name="Round Same Side Corner Rectangle 15">
            <a:hlinkClick r:id="rId10" action="ppaction://hlinksldjump"/>
          </p:cNvPr>
          <p:cNvSpPr/>
          <p:nvPr userDrawn="1"/>
        </p:nvSpPr>
        <p:spPr>
          <a:xfrm>
            <a:off x="5997369" y="620688"/>
            <a:ext cx="1080284"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900" b="1" dirty="0" smtClean="0">
                <a:latin typeface="Arial" panose="020B0604020202020204" pitchFamily="34" charset="0"/>
                <a:cs typeface="Arial" panose="020B0604020202020204" pitchFamily="34" charset="0"/>
              </a:rPr>
              <a:t>D3 – Procedural Document</a:t>
            </a:r>
            <a:endParaRPr lang="en-GB" sz="9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hyperlink" Target="P8.1%20-%20Travel%20Reimbursement%20Request%20Form.xls" TargetMode="External"/><Relationship Id="rId7"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png"/><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2.pn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9422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 Be </a:t>
            </a:r>
            <a:r>
              <a:rPr lang="en-US" sz="3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a:t>
            </a:r>
            <a:r>
              <a:rPr lang="en-US" sz="3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Organise Business Travel and Accommodation for Colleagues</a:t>
            </a: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95536" y="404664"/>
            <a:ext cx="8496944" cy="1384995"/>
          </a:xfrm>
          <a:prstGeom prst="rect">
            <a:avLst/>
          </a:prstGeom>
          <a:noFill/>
        </p:spPr>
        <p:txBody>
          <a:bodyPr wrap="square" rtlCol="0">
            <a:spAutoFit/>
          </a:bodyPr>
          <a:lstStyle/>
          <a:p>
            <a:pPr algn="r"/>
            <a:r>
              <a:rPr lang="en-GB" sz="2800" b="1" dirty="0"/>
              <a:t>OCR Level 02 – Cambridge Technical</a:t>
            </a:r>
          </a:p>
          <a:p>
            <a:pPr algn="r"/>
            <a:r>
              <a:rPr lang="en-GB" sz="2600" dirty="0"/>
              <a:t> </a:t>
            </a:r>
            <a:r>
              <a:rPr lang="en-GB" sz="2600" b="1" dirty="0"/>
              <a:t>Unit </a:t>
            </a:r>
            <a:r>
              <a:rPr lang="en-GB" sz="2600" b="1" dirty="0" smtClean="0"/>
              <a:t>04 </a:t>
            </a:r>
            <a:r>
              <a:rPr lang="en-GB" sz="2600" b="1" dirty="0"/>
              <a:t>– </a:t>
            </a:r>
            <a:r>
              <a:rPr lang="en-US" sz="2600" b="1" dirty="0" smtClean="0"/>
              <a:t>Provide Administrative Support</a:t>
            </a:r>
            <a:endParaRPr lang="en-US" sz="2600" dirty="0"/>
          </a:p>
          <a:p>
            <a:pPr algn="r"/>
            <a:r>
              <a:rPr lang="en-GB" sz="2800" b="1" dirty="0" smtClean="0">
                <a:solidFill>
                  <a:schemeClr val="tx1">
                    <a:lumMod val="50000"/>
                    <a:lumOff val="50000"/>
                  </a:schemeClr>
                </a:solidFill>
              </a:rPr>
              <a:t>2016 Specification </a:t>
            </a:r>
            <a:r>
              <a:rPr lang="en-GB" sz="2800" b="1" dirty="0">
                <a:solidFill>
                  <a:schemeClr val="tx1">
                    <a:lumMod val="50000"/>
                    <a:lumOff val="50000"/>
                  </a:schemeClr>
                </a:solidFill>
              </a:rPr>
              <a:t>- M/617/0724</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10242" name="Picture 2" descr="Image result for birmingham education fai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2123728" y="2053659"/>
            <a:ext cx="6840760" cy="30512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P7.1 – Alternative Travel Requirements</a:t>
            </a:r>
            <a:endParaRPr lang="en-GB" sz="3600" b="1" dirty="0" smtClean="0"/>
          </a:p>
        </p:txBody>
      </p:sp>
      <p:sp>
        <p:nvSpPr>
          <p:cNvPr id="2" name="Rectangle 1"/>
          <p:cNvSpPr/>
          <p:nvPr/>
        </p:nvSpPr>
        <p:spPr>
          <a:xfrm>
            <a:off x="208675" y="1033617"/>
            <a:ext cx="6595573" cy="5780044"/>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80" dirty="0"/>
              <a:t>To meet </a:t>
            </a:r>
            <a:r>
              <a:rPr lang="en-US" sz="1680" dirty="0" smtClean="0"/>
              <a:t>P7, you </a:t>
            </a:r>
            <a:r>
              <a:rPr lang="en-US" sz="1680" dirty="0"/>
              <a:t>should research </a:t>
            </a:r>
            <a:r>
              <a:rPr lang="en-US" sz="1680" dirty="0" smtClean="0"/>
              <a:t>other options </a:t>
            </a:r>
            <a:r>
              <a:rPr lang="en-US" sz="1680" dirty="0"/>
              <a:t>and provide their </a:t>
            </a:r>
            <a:r>
              <a:rPr lang="en-US" sz="1680" dirty="0" smtClean="0"/>
              <a:t>teachers travelling </a:t>
            </a:r>
            <a:r>
              <a:rPr lang="en-US" sz="1680" dirty="0"/>
              <a:t>with the choices</a:t>
            </a:r>
            <a:r>
              <a:rPr lang="en-US" sz="1680" dirty="0" smtClean="0"/>
              <a:t>.</a:t>
            </a:r>
            <a:endParaRPr lang="en-US" sz="1680" dirty="0"/>
          </a:p>
          <a:p>
            <a:pPr marL="285750" indent="-285750">
              <a:buClr>
                <a:srgbClr val="C00000"/>
              </a:buClr>
              <a:buSzPct val="68000"/>
              <a:buFont typeface="Arial" panose="020B0604020202020204" pitchFamily="34" charset="0"/>
              <a:buChar char="►"/>
            </a:pPr>
            <a:r>
              <a:rPr lang="en-US" sz="1680" dirty="0" smtClean="0"/>
              <a:t>For this you should look at alternative ways of getting to Birmingham from your school, including flying to Birmingham airport and taking a taxi, or Uber, hiring a car and driving, so take into account fuel prices there and back again, and National Express to Birmingham return but you will have to consider taxis and length of journeys, as well as arriving on time on the right day.</a:t>
            </a:r>
          </a:p>
          <a:p>
            <a:pPr marL="285750" indent="-285750">
              <a:buClr>
                <a:srgbClr val="C00000"/>
              </a:buClr>
              <a:buSzPct val="68000"/>
              <a:buFont typeface="Arial" panose="020B0604020202020204" pitchFamily="34" charset="0"/>
              <a:buChar char="►"/>
            </a:pPr>
            <a:r>
              <a:rPr lang="en-US" sz="1680" dirty="0" smtClean="0"/>
              <a:t>For over night accommodation, look at cheaper hotels, Airbnb and distance from the conference hall the hotels are.</a:t>
            </a:r>
          </a:p>
          <a:p>
            <a:pPr>
              <a:buClr>
                <a:srgbClr val="C00000"/>
              </a:buClr>
              <a:buSzPct val="68000"/>
            </a:pPr>
            <a:r>
              <a:rPr lang="en-US" sz="1680" b="1" dirty="0" smtClean="0">
                <a:solidFill>
                  <a:srgbClr val="FF0000"/>
                </a:solidFill>
              </a:rPr>
              <a:t>P7.1 – Task 07 – </a:t>
            </a:r>
            <a:r>
              <a:rPr lang="en-US" sz="1680" dirty="0">
                <a:solidFill>
                  <a:srgbClr val="FF0000"/>
                </a:solidFill>
              </a:rPr>
              <a:t>Research and identify the options for all relevant travel and accommodation requirements for a </a:t>
            </a:r>
            <a:r>
              <a:rPr lang="en-US" sz="1680" dirty="0" smtClean="0">
                <a:solidFill>
                  <a:srgbClr val="FF0000"/>
                </a:solidFill>
              </a:rPr>
              <a:t>colleague.</a:t>
            </a:r>
          </a:p>
          <a:p>
            <a:pPr marL="285750" indent="-285750">
              <a:buClr>
                <a:srgbClr val="C00000"/>
              </a:buClr>
              <a:buSzPct val="68000"/>
              <a:buFont typeface="Arial" panose="020B0604020202020204" pitchFamily="34" charset="0"/>
              <a:buChar char="►"/>
            </a:pPr>
            <a:r>
              <a:rPr lang="en-US" sz="1680" dirty="0" smtClean="0"/>
              <a:t>For M4, You may need to do all three separately, as you did for </a:t>
            </a:r>
            <a:r>
              <a:rPr lang="en-US" sz="1680" b="1" dirty="0" smtClean="0"/>
              <a:t>M3</a:t>
            </a:r>
            <a:r>
              <a:rPr lang="en-US" sz="1680" dirty="0" smtClean="0"/>
              <a:t>, possibly even using separate transport methods. Again these need to be detailed in your report, times, dates prices etc. for each person. Set it out like an option itinerary, you may use all the websites you want to do so but evidence the use of these in your report. </a:t>
            </a:r>
          </a:p>
          <a:p>
            <a:pPr>
              <a:buClr>
                <a:srgbClr val="C00000"/>
              </a:buClr>
              <a:buSzPct val="68000"/>
            </a:pPr>
            <a:r>
              <a:rPr lang="en-US" sz="1680" b="1" dirty="0">
                <a:solidFill>
                  <a:srgbClr val="FF0000"/>
                </a:solidFill>
              </a:rPr>
              <a:t>M4.1 </a:t>
            </a:r>
            <a:r>
              <a:rPr lang="en-US" sz="1680" b="1" dirty="0" smtClean="0">
                <a:solidFill>
                  <a:srgbClr val="FF0000"/>
                </a:solidFill>
              </a:rPr>
              <a:t>– Task 08 - </a:t>
            </a:r>
            <a:r>
              <a:rPr lang="en-US" sz="1680" dirty="0" smtClean="0">
                <a:solidFill>
                  <a:srgbClr val="FF0000"/>
                </a:solidFill>
              </a:rPr>
              <a:t>Research </a:t>
            </a:r>
            <a:r>
              <a:rPr lang="en-US" sz="1680" dirty="0">
                <a:solidFill>
                  <a:srgbClr val="FF0000"/>
                </a:solidFill>
              </a:rPr>
              <a:t>and identify the options for all relevant travel and accommodation requirements for a number of colleagues with different </a:t>
            </a:r>
            <a:r>
              <a:rPr lang="en-US" sz="1680" dirty="0" smtClean="0">
                <a:solidFill>
                  <a:srgbClr val="FF0000"/>
                </a:solidFill>
              </a:rPr>
              <a:t>requirements.</a:t>
            </a:r>
          </a:p>
        </p:txBody>
      </p:sp>
      <p:pic>
        <p:nvPicPr>
          <p:cNvPr id="1028" name="Picture 4" descr="Image result for uk education fai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2531508"/>
            <a:ext cx="1938120" cy="1292080"/>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8262" y="1074708"/>
            <a:ext cx="1938121" cy="128880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flybe ticke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948262" y="3971668"/>
            <a:ext cx="1944215" cy="1041508"/>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Image result for uk education fair ticket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48262" y="5176374"/>
            <a:ext cx="1938121" cy="1371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547752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200" dirty="0" smtClean="0"/>
              <a:t>D2.1 – Recommended Travel Requirements</a:t>
            </a:r>
            <a:endParaRPr lang="en-GB" sz="3200" b="1" dirty="0" smtClean="0"/>
          </a:p>
        </p:txBody>
      </p:sp>
      <p:sp>
        <p:nvSpPr>
          <p:cNvPr id="2" name="Rectangle 1"/>
          <p:cNvSpPr/>
          <p:nvPr/>
        </p:nvSpPr>
        <p:spPr>
          <a:xfrm>
            <a:off x="208675" y="1033617"/>
            <a:ext cx="6739589" cy="5747727"/>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750" dirty="0"/>
              <a:t>For D2 </a:t>
            </a:r>
            <a:r>
              <a:rPr lang="en-US" sz="1750" dirty="0" smtClean="0"/>
              <a:t>you </a:t>
            </a:r>
            <a:r>
              <a:rPr lang="en-US" sz="1750" dirty="0"/>
              <a:t>must make recommendations to </a:t>
            </a:r>
            <a:r>
              <a:rPr lang="en-US" sz="1750" dirty="0" smtClean="0"/>
              <a:t>the teachers, </a:t>
            </a:r>
            <a:r>
              <a:rPr lang="en-US" sz="1750" dirty="0"/>
              <a:t>fully justifying their recommendations and detailing any contingency plans. </a:t>
            </a:r>
            <a:endParaRPr lang="en-US" sz="1750" dirty="0" smtClean="0"/>
          </a:p>
          <a:p>
            <a:pPr marL="285750" indent="-285750">
              <a:buClr>
                <a:srgbClr val="C00000"/>
              </a:buClr>
              <a:buSzPct val="68000"/>
              <a:buFont typeface="Arial" panose="020B0604020202020204" pitchFamily="34" charset="0"/>
              <a:buChar char="►"/>
            </a:pPr>
            <a:r>
              <a:rPr lang="en-US" sz="1750" dirty="0" smtClean="0"/>
              <a:t>For </a:t>
            </a:r>
            <a:r>
              <a:rPr lang="en-US" sz="1750" dirty="0"/>
              <a:t>example, they may recommend a specific hotel for overnight accommodation as it is within 5 minutes’ walk of the meeting venue, meaning that additional travel between venues would not be required. As a contingency, they may provide details of a local taxi company that could take the colleague from the hotel to the venue, and be able to provide an approximate cost for the taxi journey should it be </a:t>
            </a:r>
            <a:r>
              <a:rPr lang="en-US" sz="1750" dirty="0" smtClean="0"/>
              <a:t>required.</a:t>
            </a:r>
          </a:p>
          <a:p>
            <a:pPr marL="285750" indent="-285750">
              <a:buClr>
                <a:srgbClr val="C00000"/>
              </a:buClr>
              <a:buSzPct val="68000"/>
              <a:buFont typeface="Arial" panose="020B0604020202020204" pitchFamily="34" charset="0"/>
              <a:buChar char="►"/>
            </a:pPr>
            <a:r>
              <a:rPr lang="en-US" sz="1750" dirty="0" smtClean="0"/>
              <a:t>For this the recommendations need to cover ease of getting to the location and conference, hotel quality, distance to travel, time of travel (will it be late when they arrive), and any other consideration you can think of.</a:t>
            </a:r>
          </a:p>
          <a:p>
            <a:pPr marL="285750" indent="-285750">
              <a:buClr>
                <a:srgbClr val="C00000"/>
              </a:buClr>
              <a:buSzPct val="68000"/>
              <a:buFont typeface="Arial" panose="020B0604020202020204" pitchFamily="34" charset="0"/>
              <a:buChar char="►"/>
            </a:pPr>
            <a:r>
              <a:rPr lang="en-US" sz="1750" dirty="0" smtClean="0"/>
              <a:t>For the contingencies consider quality vs. distance vs. price, or consider location to other colleagues, bus transport, hotel location to train station etc.</a:t>
            </a:r>
          </a:p>
          <a:p>
            <a:pPr marL="285750" indent="-285750">
              <a:buClr>
                <a:srgbClr val="C00000"/>
              </a:buClr>
              <a:buSzPct val="68000"/>
              <a:buFont typeface="Arial" panose="020B0604020202020204" pitchFamily="34" charset="0"/>
              <a:buChar char="►"/>
            </a:pPr>
            <a:r>
              <a:rPr lang="en-US" sz="1750" dirty="0" smtClean="0"/>
              <a:t>You should outline at least 3 well explained contingencies.</a:t>
            </a:r>
          </a:p>
          <a:p>
            <a:pPr>
              <a:buClr>
                <a:srgbClr val="C00000"/>
              </a:buClr>
              <a:buSzPct val="68000"/>
            </a:pPr>
            <a:r>
              <a:rPr lang="en-US" sz="1750" b="1" dirty="0" smtClean="0">
                <a:solidFill>
                  <a:srgbClr val="FF0000"/>
                </a:solidFill>
              </a:rPr>
              <a:t>D2.1 – Task 09 - </a:t>
            </a:r>
            <a:r>
              <a:rPr lang="en-US" sz="1750" dirty="0" smtClean="0">
                <a:solidFill>
                  <a:srgbClr val="FF0000"/>
                </a:solidFill>
              </a:rPr>
              <a:t>Make </a:t>
            </a:r>
            <a:r>
              <a:rPr lang="en-US" sz="1750" dirty="0">
                <a:solidFill>
                  <a:srgbClr val="FF0000"/>
                </a:solidFill>
              </a:rPr>
              <a:t>recommendations regarding travel and accommodation to colleagues, including contingency arrangements, providing justification for your </a:t>
            </a:r>
            <a:r>
              <a:rPr lang="en-US" sz="1750" dirty="0" smtClean="0">
                <a:solidFill>
                  <a:srgbClr val="FF0000"/>
                </a:solidFill>
              </a:rPr>
              <a:t>recommendations.</a:t>
            </a:r>
            <a:endParaRPr lang="en-US" sz="1750" dirty="0">
              <a:solidFill>
                <a:srgbClr val="FF0000"/>
              </a:solidFill>
            </a:endParaRPr>
          </a:p>
        </p:txBody>
      </p:sp>
      <p:pic>
        <p:nvPicPr>
          <p:cNvPr id="1028" name="Picture 4" descr="Image result for uk education fai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134060"/>
            <a:ext cx="1938120" cy="129208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948264" y="2492896"/>
            <a:ext cx="1944216" cy="1477604"/>
          </a:xfrm>
          <a:prstGeom prst="rect">
            <a:avLst/>
          </a:prstGeom>
        </p:spPr>
      </p:pic>
      <p:pic>
        <p:nvPicPr>
          <p:cNvPr id="7170" name="Picture 2" descr="Image result for uk trainline booki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948264" y="4149081"/>
            <a:ext cx="1938120" cy="2520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256815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100" dirty="0" smtClean="0"/>
              <a:t>P8.1 – Book and Confirm Travel Requirements</a:t>
            </a:r>
            <a:endParaRPr lang="en-GB" sz="3100" b="1" dirty="0" smtClean="0"/>
          </a:p>
        </p:txBody>
      </p:sp>
      <p:sp>
        <p:nvSpPr>
          <p:cNvPr id="2" name="Rectangle 1"/>
          <p:cNvSpPr/>
          <p:nvPr/>
        </p:nvSpPr>
        <p:spPr>
          <a:xfrm>
            <a:off x="208675" y="1033617"/>
            <a:ext cx="6595573" cy="5478423"/>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750" dirty="0" smtClean="0"/>
              <a:t>For P8 you will need to evidence filling in booking forms and screenshot the completed forms for the recommended travel arrangements in P7.</a:t>
            </a:r>
          </a:p>
          <a:p>
            <a:pPr marL="285750" indent="-285750">
              <a:buClr>
                <a:srgbClr val="C00000"/>
              </a:buClr>
              <a:buSzPct val="68000"/>
              <a:buFont typeface="Arial" panose="020B0604020202020204" pitchFamily="34" charset="0"/>
              <a:buChar char="►"/>
            </a:pPr>
            <a:r>
              <a:rPr lang="en-US" sz="1750" dirty="0" smtClean="0"/>
              <a:t>Evidence can include:</a:t>
            </a:r>
          </a:p>
          <a:p>
            <a:pPr marL="742950" lvl="1" indent="-285750">
              <a:buClr>
                <a:srgbClr val="C00000"/>
              </a:buClr>
              <a:buSzPct val="100000"/>
              <a:buFont typeface="Wingdings" panose="05000000000000000000" pitchFamily="2" charset="2"/>
              <a:buChar char="§"/>
            </a:pPr>
            <a:r>
              <a:rPr lang="en-US" sz="1750" dirty="0" smtClean="0"/>
              <a:t>Of hotels booked from Booking.com will do for hotels</a:t>
            </a:r>
          </a:p>
          <a:p>
            <a:pPr marL="742950" lvl="1" indent="-285750">
              <a:buClr>
                <a:srgbClr val="C00000"/>
              </a:buClr>
              <a:buSzPct val="100000"/>
              <a:buFont typeface="Wingdings" panose="05000000000000000000" pitchFamily="2" charset="2"/>
              <a:buChar char="§"/>
            </a:pPr>
            <a:r>
              <a:rPr lang="en-US" sz="1750" dirty="0" smtClean="0"/>
              <a:t>The online booking form for train tickets</a:t>
            </a:r>
          </a:p>
          <a:p>
            <a:pPr marL="742950" lvl="1" indent="-285750">
              <a:buClr>
                <a:srgbClr val="C00000"/>
              </a:buClr>
              <a:buSzPct val="100000"/>
              <a:buFont typeface="Wingdings" panose="05000000000000000000" pitchFamily="2" charset="2"/>
              <a:buChar char="§"/>
            </a:pPr>
            <a:r>
              <a:rPr lang="en-US" sz="1750" dirty="0" smtClean="0"/>
              <a:t>Picture evidence of reserving an Uber for the right time and location for the conference.</a:t>
            </a:r>
          </a:p>
          <a:p>
            <a:pPr marL="742950" lvl="1" indent="-285750">
              <a:buClr>
                <a:srgbClr val="C00000"/>
              </a:buClr>
              <a:buSzPct val="100000"/>
              <a:buFont typeface="Wingdings" panose="05000000000000000000" pitchFamily="2" charset="2"/>
              <a:buChar char="§"/>
            </a:pPr>
            <a:r>
              <a:rPr lang="en-US" sz="1750" dirty="0" smtClean="0"/>
              <a:t>Fill in the booking details and prices etc. on the </a:t>
            </a:r>
            <a:r>
              <a:rPr lang="en-US" sz="1750" dirty="0" smtClean="0">
                <a:hlinkClick r:id="rId3" action="ppaction://hlinkfile"/>
              </a:rPr>
              <a:t>attached form</a:t>
            </a:r>
            <a:r>
              <a:rPr lang="en-US" sz="1750" dirty="0" smtClean="0"/>
              <a:t>.</a:t>
            </a:r>
          </a:p>
          <a:p>
            <a:pPr marL="285750" indent="-285750">
              <a:buClr>
                <a:srgbClr val="C00000"/>
              </a:buClr>
              <a:buSzPct val="68000"/>
              <a:buFont typeface="Arial" panose="020B0604020202020204" pitchFamily="34" charset="0"/>
              <a:buChar char="►"/>
            </a:pPr>
            <a:r>
              <a:rPr lang="en-US" sz="1750" dirty="0" smtClean="0"/>
              <a:t>The filling in of these needs to be accurate to a degree but you do not have to complete them, cancel them as soon as completed. </a:t>
            </a:r>
          </a:p>
          <a:p>
            <a:pPr marL="285750" indent="-285750">
              <a:buClr>
                <a:srgbClr val="C00000"/>
              </a:buClr>
              <a:buSzPct val="68000"/>
              <a:buFont typeface="Arial" panose="020B0604020202020204" pitchFamily="34" charset="0"/>
              <a:buChar char="►"/>
            </a:pPr>
            <a:r>
              <a:rPr lang="en-US" sz="1750" dirty="0" smtClean="0"/>
              <a:t>You need to make sure the dates and times coincide with the conference and the return dates are after then conference. The examiner will look more for this than looking for the completed versions of the bookings.</a:t>
            </a:r>
          </a:p>
          <a:p>
            <a:pPr marL="285750" indent="-285750">
              <a:buClr>
                <a:srgbClr val="C00000"/>
              </a:buClr>
              <a:buSzPct val="68000"/>
              <a:buFont typeface="Arial" panose="020B0604020202020204" pitchFamily="34" charset="0"/>
              <a:buChar char="►"/>
            </a:pPr>
            <a:r>
              <a:rPr lang="en-US" sz="1750" dirty="0" smtClean="0"/>
              <a:t>You only need to do this for one person.</a:t>
            </a:r>
          </a:p>
          <a:p>
            <a:pPr>
              <a:buClr>
                <a:srgbClr val="C00000"/>
              </a:buClr>
              <a:buSzPct val="68000"/>
            </a:pPr>
            <a:r>
              <a:rPr lang="en-US" sz="1750" b="1" dirty="0" smtClean="0">
                <a:solidFill>
                  <a:srgbClr val="FF0000"/>
                </a:solidFill>
              </a:rPr>
              <a:t>P8.1 – Task 10 - </a:t>
            </a:r>
            <a:r>
              <a:rPr lang="en-US" sz="1750" dirty="0">
                <a:solidFill>
                  <a:srgbClr val="FF0000"/>
                </a:solidFill>
              </a:rPr>
              <a:t>Confirm and book business travel and accommodation requirements for a </a:t>
            </a:r>
            <a:r>
              <a:rPr lang="en-US" sz="1750" dirty="0" smtClean="0">
                <a:solidFill>
                  <a:srgbClr val="FF0000"/>
                </a:solidFill>
              </a:rPr>
              <a:t>colleague.</a:t>
            </a:r>
            <a:endParaRPr lang="en-US" sz="1750" dirty="0">
              <a:solidFill>
                <a:srgbClr val="FF0000"/>
              </a:solidFill>
            </a:endParaRPr>
          </a:p>
        </p:txBody>
      </p:sp>
      <p:pic>
        <p:nvPicPr>
          <p:cNvPr id="1026" name="Picture 2" descr="Image result for uk education fai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1052736"/>
            <a:ext cx="1944216" cy="129776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uk education fai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264" y="2420888"/>
            <a:ext cx="1938120" cy="129208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Image result for hotel booking confirmati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48265" y="5373217"/>
            <a:ext cx="1938120" cy="1254078"/>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booking.com receipt"/>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48264" y="3783355"/>
            <a:ext cx="1938120" cy="1479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748194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100" dirty="0" smtClean="0"/>
              <a:t>P8.2 – Book and Confirm Travel Requirements</a:t>
            </a:r>
            <a:endParaRPr lang="en-GB" sz="3100" b="1" dirty="0" smtClean="0"/>
          </a:p>
        </p:txBody>
      </p:sp>
      <p:sp>
        <p:nvSpPr>
          <p:cNvPr id="2" name="Rectangle 1"/>
          <p:cNvSpPr/>
          <p:nvPr/>
        </p:nvSpPr>
        <p:spPr>
          <a:xfrm>
            <a:off x="208675" y="1033617"/>
            <a:ext cx="6523565" cy="5812360"/>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770" dirty="0" smtClean="0"/>
              <a:t>For P8.2 you need to evidence in a report why it is important to make travel arrangement with the following considerations: </a:t>
            </a:r>
            <a:endParaRPr lang="en-US" sz="1770" dirty="0"/>
          </a:p>
          <a:p>
            <a:pPr marL="742950" lvl="1" indent="-285750">
              <a:buClr>
                <a:srgbClr val="C00000"/>
              </a:buClr>
              <a:buSzPct val="68000"/>
              <a:buFont typeface="Arial" panose="020B0604020202020204" pitchFamily="34" charset="0"/>
              <a:buChar char="►"/>
            </a:pPr>
            <a:r>
              <a:rPr lang="en-US" sz="1770" dirty="0"/>
              <a:t>use appropriate channels to book required travel and accommodation (e.g. rail websites, hotel booking lines) </a:t>
            </a:r>
          </a:p>
          <a:p>
            <a:pPr marL="742950" lvl="1" indent="-285750">
              <a:buClr>
                <a:srgbClr val="C00000"/>
              </a:buClr>
              <a:buSzPct val="68000"/>
              <a:buFont typeface="Arial" panose="020B0604020202020204" pitchFamily="34" charset="0"/>
              <a:buChar char="►"/>
            </a:pPr>
            <a:r>
              <a:rPr lang="en-US" sz="1770" dirty="0"/>
              <a:t>use appropriate payment methods (e.g. company credit card, other authorised methods) </a:t>
            </a:r>
          </a:p>
          <a:p>
            <a:pPr marL="742950" lvl="1" indent="-285750">
              <a:buClr>
                <a:srgbClr val="C00000"/>
              </a:buClr>
              <a:buSzPct val="68000"/>
              <a:buFont typeface="Arial" panose="020B0604020202020204" pitchFamily="34" charset="0"/>
              <a:buChar char="►"/>
            </a:pPr>
            <a:r>
              <a:rPr lang="en-US" sz="1770" dirty="0"/>
              <a:t>confirm arrangements with colleague(s) </a:t>
            </a:r>
          </a:p>
          <a:p>
            <a:pPr marL="742950" lvl="1" indent="-285750">
              <a:buClr>
                <a:srgbClr val="C00000"/>
              </a:buClr>
              <a:buSzPct val="68000"/>
              <a:buFont typeface="Arial" panose="020B0604020202020204" pitchFamily="34" charset="0"/>
              <a:buChar char="►"/>
            </a:pPr>
            <a:r>
              <a:rPr lang="en-US" sz="1770" dirty="0"/>
              <a:t>provide confirmed details to colleagues using appropriate methods (e.g. paper-based or </a:t>
            </a:r>
            <a:r>
              <a:rPr lang="en-US" sz="1770" dirty="0" smtClean="0"/>
              <a:t>electronic).</a:t>
            </a:r>
          </a:p>
          <a:p>
            <a:pPr marL="285750" indent="-285750">
              <a:buClr>
                <a:srgbClr val="C00000"/>
              </a:buClr>
              <a:buSzPct val="68000"/>
              <a:buFont typeface="Arial" panose="020B0604020202020204" pitchFamily="34" charset="0"/>
              <a:buChar char="►"/>
            </a:pPr>
            <a:r>
              <a:rPr lang="en-US" sz="1770" dirty="0" smtClean="0"/>
              <a:t>For each of these explain the advantages, such as legal reasons, safety (not using illegal or unconfirmed booking sites that may not be reliable), using the appropriate payment systems (cards mean there is insurance, if the booking is cancelled the card company pays the money back).</a:t>
            </a:r>
          </a:p>
          <a:p>
            <a:pPr marL="285750" indent="-285750">
              <a:buClr>
                <a:srgbClr val="C00000"/>
              </a:buClr>
              <a:buSzPct val="68000"/>
              <a:buFont typeface="Arial" panose="020B0604020202020204" pitchFamily="34" charset="0"/>
              <a:buChar char="►"/>
            </a:pPr>
            <a:r>
              <a:rPr lang="en-US" sz="1770" dirty="0" smtClean="0"/>
              <a:t>Providing appropriate details to a colleague makes it easier for them to find the hotels, find the trains, get there on time, any confusion and this can cascade a problem.</a:t>
            </a:r>
          </a:p>
          <a:p>
            <a:pPr>
              <a:buClr>
                <a:srgbClr val="C00000"/>
              </a:buClr>
              <a:buSzPct val="68000"/>
            </a:pPr>
            <a:r>
              <a:rPr lang="en-US" sz="1770" b="1" dirty="0" smtClean="0">
                <a:solidFill>
                  <a:srgbClr val="FF0000"/>
                </a:solidFill>
              </a:rPr>
              <a:t>P8.2 – Task 11 – </a:t>
            </a:r>
            <a:r>
              <a:rPr lang="en-US" sz="1770" dirty="0" smtClean="0">
                <a:solidFill>
                  <a:srgbClr val="FF0000"/>
                </a:solidFill>
              </a:rPr>
              <a:t>Explain in a report why it is important to considerer travel </a:t>
            </a:r>
            <a:r>
              <a:rPr lang="en-US" sz="1770" dirty="0">
                <a:solidFill>
                  <a:srgbClr val="FF0000"/>
                </a:solidFill>
              </a:rPr>
              <a:t>and accommodation </a:t>
            </a:r>
            <a:r>
              <a:rPr lang="en-US" sz="1770" dirty="0" smtClean="0">
                <a:solidFill>
                  <a:srgbClr val="FF0000"/>
                </a:solidFill>
              </a:rPr>
              <a:t>issues </a:t>
            </a:r>
            <a:r>
              <a:rPr lang="en-US" sz="1770" dirty="0">
                <a:solidFill>
                  <a:srgbClr val="FF0000"/>
                </a:solidFill>
              </a:rPr>
              <a:t>for a </a:t>
            </a:r>
            <a:r>
              <a:rPr lang="en-US" sz="1770" dirty="0" smtClean="0">
                <a:solidFill>
                  <a:srgbClr val="FF0000"/>
                </a:solidFill>
              </a:rPr>
              <a:t>colleague.</a:t>
            </a:r>
            <a:endParaRPr lang="en-US" sz="1770" dirty="0">
              <a:solidFill>
                <a:srgbClr val="FF0000"/>
              </a:solidFill>
            </a:endParaRPr>
          </a:p>
        </p:txBody>
      </p:sp>
      <p:pic>
        <p:nvPicPr>
          <p:cNvPr id="2050" name="Picture 2" descr="Image result for uk education fai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948263" y="5394759"/>
            <a:ext cx="1942002" cy="1130585"/>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Image result for train ticket receip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2" y="2503904"/>
            <a:ext cx="1955641" cy="128513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hotel booking receip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948262" y="1108074"/>
            <a:ext cx="1944216" cy="126014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taxi receip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8262" y="3889969"/>
            <a:ext cx="1942002" cy="1389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6777858"/>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100" dirty="0" smtClean="0"/>
              <a:t>D3.1 – Procedural Documentation</a:t>
            </a:r>
            <a:endParaRPr lang="en-GB" sz="3100" b="1" dirty="0" smtClean="0"/>
          </a:p>
        </p:txBody>
      </p:sp>
      <p:sp>
        <p:nvSpPr>
          <p:cNvPr id="2" name="Rectangle 1"/>
          <p:cNvSpPr/>
          <p:nvPr/>
        </p:nvSpPr>
        <p:spPr>
          <a:xfrm>
            <a:off x="208675" y="1033617"/>
            <a:ext cx="6739589" cy="584775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80" dirty="0" smtClean="0"/>
              <a:t>For D3.1 you need to create a guide for current and future members of staff to explain the procedures you took to arrange travel and accommodation for an event. You can use materials from this LO for this task in your guide.</a:t>
            </a:r>
          </a:p>
          <a:p>
            <a:pPr marL="285750" indent="-285750">
              <a:buClr>
                <a:srgbClr val="C00000"/>
              </a:buClr>
              <a:buSzPct val="68000"/>
              <a:buFont typeface="Arial" panose="020B0604020202020204" pitchFamily="34" charset="0"/>
              <a:buChar char="►"/>
            </a:pPr>
            <a:r>
              <a:rPr lang="en-US" sz="1680" dirty="0" smtClean="0"/>
              <a:t>This guide needs to include screenshots of the booking processes as well as recommendations on how to consider alternative arrangements for different staff members.</a:t>
            </a:r>
          </a:p>
          <a:p>
            <a:pPr marL="285750" indent="-285750">
              <a:buClr>
                <a:srgbClr val="C00000"/>
              </a:buClr>
              <a:buSzPct val="68000"/>
              <a:buFont typeface="Arial" panose="020B0604020202020204" pitchFamily="34" charset="0"/>
              <a:buChar char="►"/>
            </a:pPr>
            <a:r>
              <a:rPr lang="en-US" sz="1680" dirty="0" smtClean="0"/>
              <a:t>The guide should be laid out as such:</a:t>
            </a:r>
          </a:p>
          <a:p>
            <a:pPr marL="622300" lvl="1" indent="-246063" fontAlgn="t">
              <a:buClr>
                <a:srgbClr val="C00000"/>
              </a:buClr>
              <a:buFont typeface="+mj-lt"/>
              <a:buAutoNum type="arabicPeriod"/>
            </a:pPr>
            <a:r>
              <a:rPr lang="en-US" sz="1680" dirty="0" smtClean="0"/>
              <a:t>Obtaining </a:t>
            </a:r>
            <a:r>
              <a:rPr lang="en-US" sz="1680" dirty="0"/>
              <a:t>and </a:t>
            </a:r>
            <a:r>
              <a:rPr lang="en-US" sz="1680" dirty="0" smtClean="0"/>
              <a:t>logging </a:t>
            </a:r>
            <a:r>
              <a:rPr lang="en-US" sz="1680" dirty="0"/>
              <a:t>all relevant travel requirements for a colleague</a:t>
            </a:r>
            <a:endParaRPr lang="en-GB" sz="1680" dirty="0"/>
          </a:p>
          <a:p>
            <a:pPr marL="622300" lvl="1" indent="-246063" fontAlgn="auto">
              <a:buClr>
                <a:srgbClr val="C00000"/>
              </a:buClr>
              <a:buFont typeface="+mj-lt"/>
              <a:buAutoNum type="arabicPeriod"/>
            </a:pPr>
            <a:r>
              <a:rPr lang="en-US" sz="1680" dirty="0" smtClean="0"/>
              <a:t>Obtaining </a:t>
            </a:r>
            <a:r>
              <a:rPr lang="en-US" sz="1680" dirty="0"/>
              <a:t>and log all relevant travel requirements for a number of colleagues with different requirements</a:t>
            </a:r>
            <a:endParaRPr lang="en-GB" sz="1680" dirty="0"/>
          </a:p>
          <a:p>
            <a:pPr marL="622300" lvl="1" indent="-246063" fontAlgn="t">
              <a:buClr>
                <a:srgbClr val="C00000"/>
              </a:buClr>
              <a:buFont typeface="+mj-lt"/>
              <a:buAutoNum type="arabicPeriod"/>
            </a:pPr>
            <a:r>
              <a:rPr lang="en-US" sz="1680" dirty="0" smtClean="0"/>
              <a:t>Researching </a:t>
            </a:r>
            <a:r>
              <a:rPr lang="en-US" sz="1680" dirty="0"/>
              <a:t>and </a:t>
            </a:r>
            <a:r>
              <a:rPr lang="en-US" sz="1680" dirty="0" smtClean="0"/>
              <a:t>identifying </a:t>
            </a:r>
            <a:r>
              <a:rPr lang="en-US" sz="1680" dirty="0"/>
              <a:t>the options for all relevant travel and accommodation requirements for a </a:t>
            </a:r>
            <a:r>
              <a:rPr lang="en-US" sz="1680" dirty="0" smtClean="0"/>
              <a:t>colleague </a:t>
            </a:r>
            <a:r>
              <a:rPr lang="en-IE" sz="1680" dirty="0" smtClean="0"/>
              <a:t>or</a:t>
            </a:r>
            <a:r>
              <a:rPr lang="en-US" sz="1680" dirty="0" smtClean="0"/>
              <a:t> </a:t>
            </a:r>
            <a:r>
              <a:rPr lang="en-US" sz="1680" dirty="0"/>
              <a:t>for a number of colleagues with different requirements</a:t>
            </a:r>
            <a:endParaRPr lang="en-GB" sz="1680" dirty="0"/>
          </a:p>
          <a:p>
            <a:pPr marL="622300" lvl="1" indent="-246063" fontAlgn="t">
              <a:buClr>
                <a:srgbClr val="C00000"/>
              </a:buClr>
              <a:buFont typeface="+mj-lt"/>
              <a:buAutoNum type="arabicPeriod"/>
            </a:pPr>
            <a:r>
              <a:rPr lang="en-US" sz="1680" dirty="0" smtClean="0"/>
              <a:t>Confirm </a:t>
            </a:r>
            <a:r>
              <a:rPr lang="en-US" sz="1680" dirty="0"/>
              <a:t>and book business travel and accommodation requirements for a </a:t>
            </a:r>
            <a:r>
              <a:rPr lang="en-US" sz="1680" dirty="0" smtClean="0"/>
              <a:t>colleague</a:t>
            </a:r>
          </a:p>
          <a:p>
            <a:pPr marL="622300" lvl="1" indent="-246063" fontAlgn="t">
              <a:buClr>
                <a:srgbClr val="C00000"/>
              </a:buClr>
              <a:buFont typeface="+mj-lt"/>
              <a:buAutoNum type="arabicPeriod"/>
            </a:pPr>
            <a:r>
              <a:rPr lang="en-US" sz="1680" dirty="0" smtClean="0"/>
              <a:t>The importance of keeping receipts</a:t>
            </a:r>
          </a:p>
          <a:p>
            <a:pPr marL="622300" lvl="1" indent="-246063" fontAlgn="t">
              <a:buClr>
                <a:srgbClr val="C00000"/>
              </a:buClr>
              <a:buFont typeface="+mj-lt"/>
              <a:buAutoNum type="arabicPeriod"/>
            </a:pPr>
            <a:r>
              <a:rPr lang="en-US" sz="1680" dirty="0" smtClean="0"/>
              <a:t>Filling in the school travel claim forms</a:t>
            </a:r>
          </a:p>
          <a:p>
            <a:pPr>
              <a:buClr>
                <a:srgbClr val="C00000"/>
              </a:buClr>
              <a:buSzPct val="68000"/>
            </a:pPr>
            <a:r>
              <a:rPr lang="en-US" sz="1680" b="1" dirty="0" smtClean="0">
                <a:solidFill>
                  <a:srgbClr val="FF0000"/>
                </a:solidFill>
              </a:rPr>
              <a:t>D3.1 – Task 12 – </a:t>
            </a:r>
            <a:r>
              <a:rPr lang="en-US" sz="1680" dirty="0">
                <a:solidFill>
                  <a:srgbClr val="FF0000"/>
                </a:solidFill>
              </a:rPr>
              <a:t>Create a procedure for obtaining, logging, booking and confirming the travel and accommodation requirements of </a:t>
            </a:r>
            <a:r>
              <a:rPr lang="en-US" sz="1680" dirty="0" smtClean="0">
                <a:solidFill>
                  <a:srgbClr val="FF0000"/>
                </a:solidFill>
              </a:rPr>
              <a:t>colleagues.</a:t>
            </a:r>
            <a:endParaRPr lang="en-US" sz="1680" dirty="0">
              <a:solidFill>
                <a:srgbClr val="FF0000"/>
              </a:solidFill>
            </a:endParaRPr>
          </a:p>
        </p:txBody>
      </p:sp>
      <p:pic>
        <p:nvPicPr>
          <p:cNvPr id="3" name="Picture 2" descr="Image result for travel claim for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948264" y="4112348"/>
            <a:ext cx="1944217" cy="253337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uber receip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8264" y="1120207"/>
            <a:ext cx="1944217" cy="2320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1417184"/>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632311"/>
          </a:xfrm>
          <a:prstGeom prst="rect">
            <a:avLst/>
          </a:prstGeom>
        </p:spPr>
        <p:txBody>
          <a:bodyPr wrap="square">
            <a:spAutoFit/>
          </a:bodyPr>
          <a:lstStyle/>
          <a:p>
            <a:pPr>
              <a:buClr>
                <a:srgbClr val="C00000"/>
              </a:buClr>
              <a:buSzPct val="68000"/>
            </a:pPr>
            <a:r>
              <a:rPr lang="en-US" sz="1500" b="1" dirty="0">
                <a:solidFill>
                  <a:srgbClr val="FF0000"/>
                </a:solidFill>
              </a:rPr>
              <a:t>P6.1 – Task 01 – </a:t>
            </a:r>
            <a:r>
              <a:rPr lang="en-US" sz="1500" dirty="0">
                <a:solidFill>
                  <a:srgbClr val="FF0000"/>
                </a:solidFill>
              </a:rPr>
              <a:t>Explain why it is important to take the right procedures when booking travel arrangements..</a:t>
            </a:r>
            <a:endParaRPr lang="en-US" sz="1500" dirty="0"/>
          </a:p>
          <a:p>
            <a:pPr>
              <a:buClr>
                <a:srgbClr val="C00000"/>
              </a:buClr>
              <a:buSzPct val="68000"/>
            </a:pPr>
            <a:r>
              <a:rPr lang="en-US" sz="1500" b="1" dirty="0">
                <a:solidFill>
                  <a:srgbClr val="FF0000"/>
                </a:solidFill>
              </a:rPr>
              <a:t>P6.1 – Task 02 – </a:t>
            </a:r>
            <a:r>
              <a:rPr lang="en-US" sz="1500" dirty="0">
                <a:solidFill>
                  <a:srgbClr val="FF0000"/>
                </a:solidFill>
              </a:rPr>
              <a:t>Explain the benefits of researching travel procedures when making travel arrangements</a:t>
            </a:r>
            <a:r>
              <a:rPr lang="en-US" sz="1500" dirty="0" smtClean="0">
                <a:solidFill>
                  <a:srgbClr val="FF0000"/>
                </a:solidFill>
              </a:rPr>
              <a:t>.</a:t>
            </a:r>
          </a:p>
          <a:p>
            <a:pPr>
              <a:buClr>
                <a:srgbClr val="C00000"/>
              </a:buClr>
              <a:buSzPct val="68000"/>
            </a:pPr>
            <a:r>
              <a:rPr lang="en-US" sz="1500" b="1" dirty="0">
                <a:solidFill>
                  <a:srgbClr val="FF0000"/>
                </a:solidFill>
              </a:rPr>
              <a:t>P6.2 – Task 03 – </a:t>
            </a:r>
            <a:r>
              <a:rPr lang="en-US" sz="1500" dirty="0">
                <a:solidFill>
                  <a:srgbClr val="FF0000"/>
                </a:solidFill>
              </a:rPr>
              <a:t>Explain the purpose and considerations that need to be taken when organising travel arrangements for a colleague.</a:t>
            </a:r>
          </a:p>
          <a:p>
            <a:pPr>
              <a:buClr>
                <a:srgbClr val="C00000"/>
              </a:buClr>
              <a:buSzPct val="68000"/>
            </a:pPr>
            <a:r>
              <a:rPr lang="en-US" sz="1500" b="1" dirty="0">
                <a:solidFill>
                  <a:srgbClr val="FF0000"/>
                </a:solidFill>
              </a:rPr>
              <a:t>P6.2 – Task 04 – </a:t>
            </a:r>
            <a:r>
              <a:rPr lang="en-US" sz="1500" dirty="0">
                <a:solidFill>
                  <a:srgbClr val="FF0000"/>
                </a:solidFill>
              </a:rPr>
              <a:t>Research, catalog and explain the booking process for getting a colleague to a location.</a:t>
            </a:r>
          </a:p>
          <a:p>
            <a:pPr>
              <a:buClr>
                <a:srgbClr val="C00000"/>
              </a:buClr>
              <a:buSzPct val="68000"/>
            </a:pPr>
            <a:r>
              <a:rPr lang="en-US" sz="1500" b="1" dirty="0">
                <a:solidFill>
                  <a:srgbClr val="FF0000"/>
                </a:solidFill>
              </a:rPr>
              <a:t>M3.1 – Task 05 – </a:t>
            </a:r>
            <a:r>
              <a:rPr lang="en-US" sz="1500" dirty="0">
                <a:solidFill>
                  <a:srgbClr val="FF0000"/>
                </a:solidFill>
              </a:rPr>
              <a:t>Obtain and log all relevant travel requirements for a number of colleagues with different requirements.</a:t>
            </a:r>
          </a:p>
          <a:p>
            <a:pPr>
              <a:buClr>
                <a:srgbClr val="C00000"/>
              </a:buClr>
              <a:buSzPct val="68000"/>
            </a:pPr>
            <a:r>
              <a:rPr lang="en-US" sz="1500" b="1" dirty="0">
                <a:solidFill>
                  <a:srgbClr val="FF0000"/>
                </a:solidFill>
              </a:rPr>
              <a:t>P7.1 – Task 06 – </a:t>
            </a:r>
            <a:r>
              <a:rPr lang="en-US" sz="1500" dirty="0">
                <a:solidFill>
                  <a:srgbClr val="FF0000"/>
                </a:solidFill>
              </a:rPr>
              <a:t>Obtain and log all relevant travel requirements for a number of colleagues with different requirements.</a:t>
            </a:r>
          </a:p>
          <a:p>
            <a:pPr>
              <a:buClr>
                <a:srgbClr val="C00000"/>
              </a:buClr>
              <a:buSzPct val="68000"/>
            </a:pPr>
            <a:r>
              <a:rPr lang="en-US" sz="1500" b="1" dirty="0">
                <a:solidFill>
                  <a:srgbClr val="FF0000"/>
                </a:solidFill>
              </a:rPr>
              <a:t>P7.1 – Task 07 – </a:t>
            </a:r>
            <a:r>
              <a:rPr lang="en-US" sz="1500" dirty="0">
                <a:solidFill>
                  <a:srgbClr val="FF0000"/>
                </a:solidFill>
              </a:rPr>
              <a:t>Research and identify the options for all relevant travel and accommodation requirements for a colleague.</a:t>
            </a:r>
          </a:p>
          <a:p>
            <a:pPr>
              <a:buClr>
                <a:srgbClr val="C00000"/>
              </a:buClr>
              <a:buSzPct val="68000"/>
            </a:pPr>
            <a:r>
              <a:rPr lang="en-US" sz="1500" b="1" dirty="0">
                <a:solidFill>
                  <a:srgbClr val="FF0000"/>
                </a:solidFill>
              </a:rPr>
              <a:t>M4.1 – Task 08 - </a:t>
            </a:r>
            <a:r>
              <a:rPr lang="en-US" sz="1500" dirty="0">
                <a:solidFill>
                  <a:srgbClr val="FF0000"/>
                </a:solidFill>
              </a:rPr>
              <a:t>Research and identify the options for all relevant travel and accommodation requirements for a number of colleagues with different requirements.</a:t>
            </a:r>
          </a:p>
          <a:p>
            <a:pPr>
              <a:buClr>
                <a:srgbClr val="C00000"/>
              </a:buClr>
              <a:buSzPct val="68000"/>
            </a:pPr>
            <a:r>
              <a:rPr lang="en-US" sz="1500" b="1" dirty="0">
                <a:solidFill>
                  <a:srgbClr val="FF0000"/>
                </a:solidFill>
              </a:rPr>
              <a:t>D2.1 – Task 09 - </a:t>
            </a:r>
            <a:r>
              <a:rPr lang="en-US" sz="1500" dirty="0">
                <a:solidFill>
                  <a:srgbClr val="FF0000"/>
                </a:solidFill>
              </a:rPr>
              <a:t>Make recommendations regarding travel and accommodation to colleagues, including contingency arrangements, providing justification for your recommendations.</a:t>
            </a:r>
          </a:p>
          <a:p>
            <a:pPr>
              <a:buClr>
                <a:srgbClr val="C00000"/>
              </a:buClr>
              <a:buSzPct val="68000"/>
            </a:pPr>
            <a:r>
              <a:rPr lang="en-US" sz="1500" b="1" dirty="0">
                <a:solidFill>
                  <a:srgbClr val="FF0000"/>
                </a:solidFill>
              </a:rPr>
              <a:t>P8.1 – Task 10 - </a:t>
            </a:r>
            <a:r>
              <a:rPr lang="en-US" sz="1500" dirty="0">
                <a:solidFill>
                  <a:srgbClr val="FF0000"/>
                </a:solidFill>
              </a:rPr>
              <a:t>Confirm and book business travel and accommodation requirements for a colleague.</a:t>
            </a:r>
          </a:p>
          <a:p>
            <a:pPr>
              <a:buClr>
                <a:srgbClr val="C00000"/>
              </a:buClr>
              <a:buSzPct val="68000"/>
            </a:pPr>
            <a:r>
              <a:rPr lang="en-US" sz="1500" b="1" dirty="0">
                <a:solidFill>
                  <a:srgbClr val="FF0000"/>
                </a:solidFill>
              </a:rPr>
              <a:t>P8.2 – Task 11 – </a:t>
            </a:r>
            <a:r>
              <a:rPr lang="en-US" sz="1500" dirty="0">
                <a:solidFill>
                  <a:srgbClr val="FF0000"/>
                </a:solidFill>
              </a:rPr>
              <a:t>Explain in a report why it is important to considerer travel and accommodation issues for a colleague.</a:t>
            </a:r>
          </a:p>
          <a:p>
            <a:pPr>
              <a:buClr>
                <a:srgbClr val="C00000"/>
              </a:buClr>
              <a:buSzPct val="68000"/>
            </a:pPr>
            <a:r>
              <a:rPr lang="en-US" sz="1500" b="1" dirty="0">
                <a:solidFill>
                  <a:srgbClr val="FF0000"/>
                </a:solidFill>
              </a:rPr>
              <a:t>D3.1 – Task 12 – </a:t>
            </a:r>
            <a:r>
              <a:rPr lang="en-US" sz="1500" dirty="0">
                <a:solidFill>
                  <a:srgbClr val="FF0000"/>
                </a:solidFill>
              </a:rPr>
              <a:t>Create a procedure for obtaining, logging, booking and confirming the travel and accommodation requirements of colleagues</a:t>
            </a:r>
            <a:r>
              <a:rPr lang="en-US" sz="1500" dirty="0" smtClean="0">
                <a:solidFill>
                  <a:srgbClr val="FF0000"/>
                </a:solidFill>
              </a:rPr>
              <a:t>.</a:t>
            </a:r>
            <a:endParaRPr lang="en-US" sz="1500" dirty="0">
              <a:solidFill>
                <a:srgbClr val="FF0000"/>
              </a:solidFill>
            </a:endParaRP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LO3 –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603162011"/>
              </p:ext>
            </p:extLst>
          </p:nvPr>
        </p:nvGraphicFramePr>
        <p:xfrm>
          <a:off x="251520" y="1022175"/>
          <a:ext cx="8640960" cy="5701285"/>
        </p:xfrm>
        <a:graphic>
          <a:graphicData uri="http://schemas.openxmlformats.org/drawingml/2006/table">
            <a:tbl>
              <a:tblPr firstRow="1" bandRow="1">
                <a:tableStyleId>{B301B821-A1FF-4177-AEE7-76D212191A09}</a:tableStyleId>
              </a:tblPr>
              <a:tblGrid>
                <a:gridCol w="1296144"/>
                <a:gridCol w="3312368"/>
                <a:gridCol w="1872208"/>
                <a:gridCol w="2160240"/>
              </a:tblGrid>
              <a:tr h="202312">
                <a:tc>
                  <a:txBody>
                    <a:bodyPr/>
                    <a:lstStyle/>
                    <a:p>
                      <a:pPr algn="ctr"/>
                      <a:r>
                        <a:rPr lang="en-GB" sz="870" dirty="0" smtClean="0">
                          <a:latin typeface="Arial" panose="020B0604020202020204" pitchFamily="34" charset="0"/>
                          <a:cs typeface="Arial" panose="020B0604020202020204" pitchFamily="34" charset="0"/>
                        </a:rPr>
                        <a:t>The Learner will</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Pass</a:t>
                      </a:r>
                    </a:p>
                    <a:p>
                      <a:pPr algn="l"/>
                      <a:r>
                        <a:rPr lang="en-US" sz="870" dirty="0" smtClean="0">
                          <a:latin typeface="Arial" panose="020B0604020202020204" pitchFamily="34" charset="0"/>
                          <a:cs typeface="Arial" panose="020B0604020202020204" pitchFamily="34" charset="0"/>
                        </a:rPr>
                        <a:t>The assessment criteria are the Pass requirements for this unit.</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Merit</a:t>
                      </a:r>
                    </a:p>
                    <a:p>
                      <a:pPr algn="l"/>
                      <a:r>
                        <a:rPr lang="en-US" sz="87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Distinction</a:t>
                      </a:r>
                    </a:p>
                    <a:p>
                      <a:pPr algn="l"/>
                      <a:r>
                        <a:rPr lang="en-US" sz="87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maintain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 Demonstrate how to maintain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M1: Complete the process for reporting an office equipment maintenance issue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D1: Make recommendations for keeping office waste to a minimum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48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P2: Comply with health and safety requirements when using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87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87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250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P3: Report a hazard or issue relating to a specific piece of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209128">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order, maintain and issue stationery and supplies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P4: Complete a stock check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690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P5: Order and issue stock for use in an office, incorporating all key factors for consideration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M2: Contact the supplier to resolve issues with stock</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5140">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organise business travel and accommodation for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P6: Obtain and log all relevant travel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M3: Obtain and log all relevant travel requirements for a number of colleagues with different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64672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P7: Research and identify the options for all relevant travel and accommodation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M4: Research and identify the options for all relevant travel and accommodation requirements for a number of colleagues with different requirements</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D2: Make recommendations regarding travel and accommodation to colleagues, including contingency arrangements, providing justification for your recommendations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485140">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P8: Confirm and book business travel and accommodation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endParaRPr lang="en-GB" sz="87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D3: Create a procedure for obtaining, logging, booking and confirming the travel and accommodation requirements of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439483">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manage diaries and diary systems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P9: Use and maintain different business diary systems for individuals effectively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M6: Manage the diaries of several colleagues in order to book an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D4: Negotiate diary entries with others to ensure that diaries of required colleagues can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0040">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manage incoming and outgoing 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P10: Sort, distribute and organise incoming mail in a business, using the most appropriate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79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P11: Dispatch outgoing mail using the most appropriate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Unit Aim</a:t>
            </a:r>
            <a:endParaRPr lang="en-GB" b="1" dirty="0" smtClean="0"/>
          </a:p>
        </p:txBody>
      </p:sp>
      <p:sp>
        <p:nvSpPr>
          <p:cNvPr id="2" name="Rectangle 1"/>
          <p:cNvSpPr/>
          <p:nvPr/>
        </p:nvSpPr>
        <p:spPr>
          <a:xfrm>
            <a:off x="208675" y="1052736"/>
            <a:ext cx="8654642" cy="5373779"/>
          </a:xfrm>
          <a:prstGeom prst="rect">
            <a:avLst/>
          </a:prstGeom>
        </p:spPr>
        <p:txBody>
          <a:bodyPr wrap="square" numCol="1" spcCol="72000">
            <a:spAutoFit/>
          </a:bodyPr>
          <a:lstStyle/>
          <a:p>
            <a:pPr marL="457200" indent="-457200">
              <a:buClr>
                <a:srgbClr val="C00000"/>
              </a:buClr>
              <a:buSzPct val="68000"/>
              <a:buFont typeface="Arial" panose="020B0604020202020204" pitchFamily="34" charset="0"/>
              <a:buChar char="►"/>
            </a:pPr>
            <a:r>
              <a:rPr lang="en-US" sz="2860" dirty="0"/>
              <a:t>This unit aims to develop some of the essential skills and knowledge needed in an administrative role in business. You will develop your skills in, and understanding of, different administrative processes including maintaining office equipment, ordering and issuing stationery and supplies and managing incoming and outgoing mail. </a:t>
            </a:r>
          </a:p>
          <a:p>
            <a:pPr marL="457200" indent="-457200">
              <a:buClr>
                <a:srgbClr val="C00000"/>
              </a:buClr>
              <a:buSzPct val="68000"/>
              <a:buFont typeface="Arial" panose="020B0604020202020204" pitchFamily="34" charset="0"/>
              <a:buChar char="►"/>
            </a:pPr>
            <a:r>
              <a:rPr lang="en-US" sz="2860" dirty="0"/>
              <a:t>The unit also aims to develop key administrative skills that will enable you to effectively organise business travel and accommodation for colleagues and to manage and co-ordinate the diaries of others using different diary systems. </a:t>
            </a:r>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712333"/>
          </a:xfrm>
          <a:prstGeom prst="rect">
            <a:avLst/>
          </a:prstGeom>
        </p:spPr>
        <p:txBody>
          <a:bodyPr wrap="square">
            <a:spAutoFit/>
          </a:bodyPr>
          <a:lstStyle/>
          <a:p>
            <a:pPr marL="268288" indent="-268288">
              <a:buClr>
                <a:schemeClr val="accent1">
                  <a:lumMod val="75000"/>
                </a:schemeClr>
              </a:buClr>
              <a:buSzPct val="68000"/>
              <a:buFontTx/>
              <a:buChar char="►"/>
            </a:pPr>
            <a:r>
              <a:rPr lang="en-US" sz="1660" dirty="0" smtClean="0">
                <a:latin typeface="Arial" panose="020B0604020202020204" pitchFamily="34" charset="0"/>
                <a:cs typeface="Arial" panose="020B0604020202020204" pitchFamily="34" charset="0"/>
              </a:rPr>
              <a:t>This </a:t>
            </a:r>
            <a:r>
              <a:rPr lang="en-US" sz="1660" dirty="0">
                <a:latin typeface="Arial" panose="020B0604020202020204" pitchFamily="34" charset="0"/>
                <a:cs typeface="Arial" panose="020B0604020202020204" pitchFamily="34" charset="0"/>
              </a:rPr>
              <a:t>learning outcome allows learners to evidence their ability to use a range of office equipment effectively. Learners will need to use a range of equipment such as a computer, tablet, printer and photocopier, when logging, researching, booking and sharing the travel and accommodation information.</a:t>
            </a:r>
          </a:p>
          <a:p>
            <a:pPr marL="268288" indent="-268288">
              <a:buClr>
                <a:schemeClr val="accent1">
                  <a:lumMod val="75000"/>
                </a:schemeClr>
              </a:buClr>
              <a:buSzPct val="68000"/>
              <a:buFontTx/>
              <a:buChar char="►"/>
            </a:pPr>
            <a:r>
              <a:rPr lang="en-US" sz="1660" dirty="0">
                <a:latin typeface="Arial" panose="020B0604020202020204" pitchFamily="34" charset="0"/>
                <a:cs typeface="Arial" panose="020B0604020202020204" pitchFamily="34" charset="0"/>
              </a:rPr>
              <a:t>Grading Criteria </a:t>
            </a:r>
            <a:r>
              <a:rPr lang="en-US" sz="1660" b="1" dirty="0">
                <a:latin typeface="Arial" panose="020B0604020202020204" pitchFamily="34" charset="0"/>
                <a:cs typeface="Arial" panose="020B0604020202020204" pitchFamily="34" charset="0"/>
              </a:rPr>
              <a:t>M3</a:t>
            </a:r>
            <a:r>
              <a:rPr lang="en-US" sz="1660" dirty="0">
                <a:latin typeface="Arial" panose="020B0604020202020204" pitchFamily="34" charset="0"/>
                <a:cs typeface="Arial" panose="020B0604020202020204" pitchFamily="34" charset="0"/>
              </a:rPr>
              <a:t> and </a:t>
            </a:r>
            <a:r>
              <a:rPr lang="en-US" sz="1660" b="1" dirty="0">
                <a:latin typeface="Arial" panose="020B0604020202020204" pitchFamily="34" charset="0"/>
                <a:cs typeface="Arial" panose="020B0604020202020204" pitchFamily="34" charset="0"/>
              </a:rPr>
              <a:t>M4</a:t>
            </a:r>
            <a:r>
              <a:rPr lang="en-US" sz="1660" dirty="0">
                <a:latin typeface="Arial" panose="020B0604020202020204" pitchFamily="34" charset="0"/>
                <a:cs typeface="Arial" panose="020B0604020202020204" pitchFamily="34" charset="0"/>
              </a:rPr>
              <a:t> require the learner to be acting on behalf of a number of colleagues with different requirements. There should be a minimum of three different colleagues. The colleagues may be all internal colleagues, all external customers or a combination of the two. Examples of different requirements may be all colleagues attending the same conference but living in different parts of the country and, therefore, having different travel/accommodation requirements or different colleagues attending different meetings, with individual travel and/or accommodation requirements.</a:t>
            </a:r>
          </a:p>
          <a:p>
            <a:pPr marL="268288" indent="-268288">
              <a:buClr>
                <a:schemeClr val="accent1">
                  <a:lumMod val="75000"/>
                </a:schemeClr>
              </a:buClr>
              <a:buSzPct val="68000"/>
              <a:buFontTx/>
              <a:buChar char="►"/>
            </a:pPr>
            <a:r>
              <a:rPr lang="en-US" sz="1660" dirty="0">
                <a:latin typeface="Arial" panose="020B0604020202020204" pitchFamily="34" charset="0"/>
                <a:cs typeface="Arial" panose="020B0604020202020204" pitchFamily="34" charset="0"/>
              </a:rPr>
              <a:t>To meet </a:t>
            </a:r>
            <a:r>
              <a:rPr lang="en-US" sz="1660" b="1" dirty="0">
                <a:latin typeface="Arial" panose="020B0604020202020204" pitchFamily="34" charset="0"/>
                <a:cs typeface="Arial" panose="020B0604020202020204" pitchFamily="34" charset="0"/>
              </a:rPr>
              <a:t>P7</a:t>
            </a:r>
            <a:r>
              <a:rPr lang="en-US" sz="1660" dirty="0">
                <a:latin typeface="Arial" panose="020B0604020202020204" pitchFamily="34" charset="0"/>
                <a:cs typeface="Arial" panose="020B0604020202020204" pitchFamily="34" charset="0"/>
              </a:rPr>
              <a:t> and </a:t>
            </a:r>
            <a:r>
              <a:rPr lang="en-US" sz="1660" b="1" dirty="0">
                <a:latin typeface="Arial" panose="020B0604020202020204" pitchFamily="34" charset="0"/>
                <a:cs typeface="Arial" panose="020B0604020202020204" pitchFamily="34" charset="0"/>
              </a:rPr>
              <a:t>M4</a:t>
            </a:r>
            <a:r>
              <a:rPr lang="en-US" sz="1660" dirty="0">
                <a:latin typeface="Arial" panose="020B0604020202020204" pitchFamily="34" charset="0"/>
                <a:cs typeface="Arial" panose="020B0604020202020204" pitchFamily="34" charset="0"/>
              </a:rPr>
              <a:t>, learners should research options and provide their colleague/s with the choices. However, to meet Grading Criteria </a:t>
            </a:r>
            <a:r>
              <a:rPr lang="en-US" sz="1660" b="1" dirty="0">
                <a:latin typeface="Arial" panose="020B0604020202020204" pitchFamily="34" charset="0"/>
                <a:cs typeface="Arial" panose="020B0604020202020204" pitchFamily="34" charset="0"/>
              </a:rPr>
              <a:t>D2</a:t>
            </a:r>
            <a:r>
              <a:rPr lang="en-US" sz="1660" dirty="0">
                <a:latin typeface="Arial" panose="020B0604020202020204" pitchFamily="34" charset="0"/>
                <a:cs typeface="Arial" panose="020B0604020202020204" pitchFamily="34" charset="0"/>
              </a:rPr>
              <a:t> learners must make recommendations to their colleagues, fully justifying their recommendations and detailing any contingency plans. For example, they may recommend a specific hotel for overnight accommodation as it is within 5 minutes’ walk of the meeting venue, meaning that additional travel between venues would not be required. As a contingency, they may provide details of a local taxi company that could take the colleague from the hotel to the venue, and be able to provide an approximate cost for the taxi journey should it be required.</a:t>
            </a:r>
          </a:p>
          <a:p>
            <a:pPr marL="268288" indent="-268288">
              <a:buClr>
                <a:schemeClr val="accent1">
                  <a:lumMod val="75000"/>
                </a:schemeClr>
              </a:buClr>
              <a:buSzPct val="68000"/>
              <a:buFontTx/>
              <a:buChar char="►"/>
            </a:pPr>
            <a:r>
              <a:rPr lang="en-US" sz="1660" dirty="0">
                <a:latin typeface="Arial" panose="020B0604020202020204" pitchFamily="34" charset="0"/>
                <a:cs typeface="Arial" panose="020B0604020202020204" pitchFamily="34" charset="0"/>
              </a:rPr>
              <a:t>In order to meet </a:t>
            </a:r>
            <a:r>
              <a:rPr lang="en-US" sz="1660" b="1" dirty="0">
                <a:latin typeface="Arial" panose="020B0604020202020204" pitchFamily="34" charset="0"/>
                <a:cs typeface="Arial" panose="020B0604020202020204" pitchFamily="34" charset="0"/>
              </a:rPr>
              <a:t>P8</a:t>
            </a:r>
            <a:r>
              <a:rPr lang="en-US" sz="1660" dirty="0">
                <a:latin typeface="Arial" panose="020B0604020202020204" pitchFamily="34" charset="0"/>
                <a:cs typeface="Arial" panose="020B0604020202020204" pitchFamily="34" charset="0"/>
              </a:rPr>
              <a:t> and </a:t>
            </a:r>
            <a:r>
              <a:rPr lang="en-US" sz="1660" b="1" dirty="0">
                <a:latin typeface="Arial" panose="020B0604020202020204" pitchFamily="34" charset="0"/>
                <a:cs typeface="Arial" panose="020B0604020202020204" pitchFamily="34" charset="0"/>
              </a:rPr>
              <a:t>M5</a:t>
            </a:r>
            <a:r>
              <a:rPr lang="en-US" sz="1660" dirty="0">
                <a:latin typeface="Arial" panose="020B0604020202020204" pitchFamily="34" charset="0"/>
                <a:cs typeface="Arial" panose="020B0604020202020204" pitchFamily="34" charset="0"/>
              </a:rPr>
              <a:t>, learners should complete any necessary confirmation documents/booking forms</a:t>
            </a:r>
            <a:r>
              <a:rPr lang="en-US" sz="1660" dirty="0" smtClean="0">
                <a:latin typeface="Arial" panose="020B0604020202020204" pitchFamily="34" charset="0"/>
                <a:cs typeface="Arial" panose="020B0604020202020204" pitchFamily="34" charset="0"/>
              </a:rPr>
              <a:t>.</a:t>
            </a:r>
            <a:endParaRPr lang="en-US" sz="1660" dirty="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2900" dirty="0"/>
              <a:t>Assessment Criterion </a:t>
            </a:r>
            <a:r>
              <a:rPr lang="en-GB" sz="2900" dirty="0" smtClean="0"/>
              <a:t>P6, P7, P8, M3, M4, D2, D3</a:t>
            </a:r>
            <a:endParaRPr lang="en-GB" sz="29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Learning Outcomes</a:t>
            </a:r>
            <a:endParaRPr lang="en-GB" sz="3800" b="1" dirty="0" smtClean="0"/>
          </a:p>
        </p:txBody>
      </p:sp>
      <p:sp>
        <p:nvSpPr>
          <p:cNvPr id="2" name="Rectangle 1"/>
          <p:cNvSpPr/>
          <p:nvPr/>
        </p:nvSpPr>
        <p:spPr>
          <a:xfrm>
            <a:off x="208675" y="1033617"/>
            <a:ext cx="8654642" cy="5530745"/>
          </a:xfrm>
          <a:prstGeom prst="rect">
            <a:avLst/>
          </a:prstGeom>
        </p:spPr>
        <p:txBody>
          <a:bodyPr wrap="square" numCol="1" spcCol="72000">
            <a:spAutoFit/>
          </a:bodyPr>
          <a:lstStyle/>
          <a:p>
            <a:r>
              <a:rPr lang="en-US" sz="1860" dirty="0" smtClean="0"/>
              <a:t>3.1 </a:t>
            </a:r>
            <a:r>
              <a:rPr lang="en-US" sz="1860" dirty="0"/>
              <a:t>How to initiate arrangements for business travel and accommodation i.e. </a:t>
            </a:r>
          </a:p>
          <a:p>
            <a:pPr marL="285750" indent="-285750">
              <a:buClr>
                <a:srgbClr val="C00000"/>
              </a:buClr>
              <a:buFont typeface="Wingdings" panose="05000000000000000000" pitchFamily="2" charset="2"/>
              <a:buChar char="§"/>
            </a:pPr>
            <a:r>
              <a:rPr lang="en-US" sz="1860" dirty="0" smtClean="0"/>
              <a:t>obtain </a:t>
            </a:r>
            <a:r>
              <a:rPr lang="en-US" sz="1860" dirty="0"/>
              <a:t>travel requirements from colleague(s) </a:t>
            </a:r>
          </a:p>
          <a:p>
            <a:pPr marL="285750" indent="-285750">
              <a:buClr>
                <a:srgbClr val="C00000"/>
              </a:buClr>
              <a:buFont typeface="Wingdings" panose="05000000000000000000" pitchFamily="2" charset="2"/>
              <a:buChar char="§"/>
            </a:pPr>
            <a:r>
              <a:rPr lang="en-US" sz="1860" dirty="0" smtClean="0"/>
              <a:t>methods </a:t>
            </a:r>
            <a:r>
              <a:rPr lang="en-US" sz="1860" dirty="0"/>
              <a:t>of logging the requirements </a:t>
            </a:r>
          </a:p>
          <a:p>
            <a:pPr marL="285750" indent="-285750">
              <a:buClr>
                <a:srgbClr val="C00000"/>
              </a:buClr>
              <a:buFont typeface="Wingdings" panose="05000000000000000000" pitchFamily="2" charset="2"/>
              <a:buChar char="§"/>
            </a:pPr>
            <a:r>
              <a:rPr lang="en-GB" sz="1860" dirty="0" smtClean="0"/>
              <a:t>confirm </a:t>
            </a:r>
            <a:r>
              <a:rPr lang="en-GB" sz="1860" dirty="0"/>
              <a:t>budgetary constraints </a:t>
            </a:r>
          </a:p>
          <a:p>
            <a:r>
              <a:rPr lang="en-US" sz="1860" dirty="0"/>
              <a:t>3.2 How to research business travel requirements and accommodation i.e. </a:t>
            </a:r>
          </a:p>
          <a:p>
            <a:pPr marL="285750" indent="-285750">
              <a:buClr>
                <a:srgbClr val="C00000"/>
              </a:buClr>
              <a:buFont typeface="Wingdings" panose="05000000000000000000" pitchFamily="2" charset="2"/>
              <a:buChar char="§"/>
            </a:pPr>
            <a:r>
              <a:rPr lang="en-US" sz="1860" dirty="0" smtClean="0"/>
              <a:t>make </a:t>
            </a:r>
            <a:r>
              <a:rPr lang="en-US" sz="1860" dirty="0"/>
              <a:t>enquiries into the availability of transport and accommodation </a:t>
            </a:r>
          </a:p>
          <a:p>
            <a:pPr marL="285750" indent="-285750">
              <a:buClr>
                <a:srgbClr val="C00000"/>
              </a:buClr>
              <a:buFont typeface="Wingdings" panose="05000000000000000000" pitchFamily="2" charset="2"/>
              <a:buChar char="§"/>
            </a:pPr>
            <a:r>
              <a:rPr lang="en-US" sz="1860" dirty="0" smtClean="0"/>
              <a:t>use </a:t>
            </a:r>
            <a:r>
              <a:rPr lang="en-US" sz="1860" dirty="0"/>
              <a:t>appropriate types of office equipment to complete tasks (e.g. telephone, voicemail systems, computer, tablet, photocopier) </a:t>
            </a:r>
          </a:p>
          <a:p>
            <a:pPr marL="285750" indent="-285750">
              <a:buClr>
                <a:srgbClr val="C00000"/>
              </a:buClr>
              <a:buFont typeface="Wingdings" panose="05000000000000000000" pitchFamily="2" charset="2"/>
              <a:buChar char="§"/>
            </a:pPr>
            <a:r>
              <a:rPr lang="en-US" sz="1860" dirty="0" smtClean="0"/>
              <a:t>research </a:t>
            </a:r>
            <a:r>
              <a:rPr lang="en-US" sz="1860" dirty="0"/>
              <a:t>any required travel documentation (e.g. location of accommodation, maps, train times, Visas, flight times, foreign currency) </a:t>
            </a:r>
          </a:p>
          <a:p>
            <a:pPr marL="285750" indent="-285750">
              <a:buClr>
                <a:srgbClr val="C00000"/>
              </a:buClr>
              <a:buFont typeface="Wingdings" panose="05000000000000000000" pitchFamily="2" charset="2"/>
              <a:buChar char="§"/>
            </a:pPr>
            <a:r>
              <a:rPr lang="en-US" sz="1860" dirty="0" smtClean="0"/>
              <a:t>identify </a:t>
            </a:r>
            <a:r>
              <a:rPr lang="en-US" sz="1860" dirty="0"/>
              <a:t>travel and accommodation appropriate to requirements and budget </a:t>
            </a:r>
            <a:endParaRPr lang="en-GB" sz="1860" dirty="0"/>
          </a:p>
          <a:p>
            <a:r>
              <a:rPr lang="en-US" sz="1860" dirty="0"/>
              <a:t>3.3 How to book and confirm travel and accommodation requirements i.e. </a:t>
            </a:r>
          </a:p>
          <a:p>
            <a:pPr marL="285750" indent="-285750">
              <a:buClr>
                <a:srgbClr val="C00000"/>
              </a:buClr>
              <a:buFont typeface="Wingdings" panose="05000000000000000000" pitchFamily="2" charset="2"/>
              <a:buChar char="§"/>
            </a:pPr>
            <a:r>
              <a:rPr lang="en-US" sz="1860" dirty="0" smtClean="0"/>
              <a:t>use </a:t>
            </a:r>
            <a:r>
              <a:rPr lang="en-US" sz="1860" dirty="0"/>
              <a:t>appropriate channels to book required travel and accommodation (e.g. rail websites, hotel booking lines) </a:t>
            </a:r>
          </a:p>
          <a:p>
            <a:pPr marL="285750" indent="-285750">
              <a:buClr>
                <a:srgbClr val="C00000"/>
              </a:buClr>
              <a:buFont typeface="Wingdings" panose="05000000000000000000" pitchFamily="2" charset="2"/>
              <a:buChar char="§"/>
            </a:pPr>
            <a:r>
              <a:rPr lang="en-US" sz="1860" dirty="0" smtClean="0"/>
              <a:t>use </a:t>
            </a:r>
            <a:r>
              <a:rPr lang="en-US" sz="1860" dirty="0"/>
              <a:t>appropriate payment methods (e.g. company credit card, other authorised methods) </a:t>
            </a:r>
          </a:p>
          <a:p>
            <a:pPr marL="285750" indent="-285750">
              <a:buClr>
                <a:srgbClr val="C00000"/>
              </a:buClr>
              <a:buFont typeface="Wingdings" panose="05000000000000000000" pitchFamily="2" charset="2"/>
              <a:buChar char="§"/>
            </a:pPr>
            <a:r>
              <a:rPr lang="en-GB" sz="1860" dirty="0" smtClean="0"/>
              <a:t>confirm </a:t>
            </a:r>
            <a:r>
              <a:rPr lang="en-GB" sz="1860" dirty="0"/>
              <a:t>arrangements with colleague(s) </a:t>
            </a:r>
          </a:p>
          <a:p>
            <a:pPr marL="285750" indent="-285750">
              <a:buClr>
                <a:srgbClr val="C00000"/>
              </a:buClr>
              <a:buFont typeface="Wingdings" panose="05000000000000000000" pitchFamily="2" charset="2"/>
              <a:buChar char="§"/>
            </a:pPr>
            <a:r>
              <a:rPr lang="en-US" sz="1860" dirty="0" smtClean="0"/>
              <a:t>provide </a:t>
            </a:r>
            <a:r>
              <a:rPr lang="en-US" sz="1860" dirty="0"/>
              <a:t>confirmed details to colleagues using appropriate methods (e.g. paper-based or electronic</a:t>
            </a:r>
            <a:r>
              <a:rPr lang="en-US" sz="1860" dirty="0" smtClean="0"/>
              <a:t>)</a:t>
            </a:r>
            <a:r>
              <a:rPr lang="en-GB" sz="1860" dirty="0"/>
              <a:t>	</a:t>
            </a:r>
          </a:p>
        </p:txBody>
      </p:sp>
    </p:spTree>
    <p:extLst>
      <p:ext uri="{BB962C8B-B14F-4D97-AF65-F5344CB8AC3E}">
        <p14:creationId xmlns:p14="http://schemas.microsoft.com/office/powerpoint/2010/main" val="1067292465"/>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P6.1 – Logging Travel Requirements</a:t>
            </a:r>
            <a:endParaRPr lang="en-GB" sz="3600" b="1" dirty="0" smtClean="0"/>
          </a:p>
        </p:txBody>
      </p:sp>
      <p:sp>
        <p:nvSpPr>
          <p:cNvPr id="2" name="Rectangle 1"/>
          <p:cNvSpPr/>
          <p:nvPr/>
        </p:nvSpPr>
        <p:spPr>
          <a:xfrm>
            <a:off x="208675" y="1033617"/>
            <a:ext cx="6739589" cy="5755422"/>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00" dirty="0" smtClean="0"/>
              <a:t>For P6.1 – You first have to explain in a report why it is important to take the right procedures when initiating </a:t>
            </a:r>
            <a:r>
              <a:rPr lang="en-US" sz="1600" dirty="0"/>
              <a:t>arrangements for business travel and </a:t>
            </a:r>
            <a:r>
              <a:rPr lang="en-US" sz="1600" dirty="0" smtClean="0"/>
              <a:t>accommodation. Explain the importance of the following: </a:t>
            </a:r>
            <a:endParaRPr lang="en-US" sz="1600" dirty="0"/>
          </a:p>
          <a:p>
            <a:pPr marL="742950" lvl="1" indent="-285750">
              <a:buClr>
                <a:srgbClr val="C00000"/>
              </a:buClr>
              <a:buSzPct val="68000"/>
              <a:buFont typeface="Arial" panose="020B0604020202020204" pitchFamily="34" charset="0"/>
              <a:buChar char="►"/>
            </a:pPr>
            <a:r>
              <a:rPr lang="en-US" sz="1600" dirty="0"/>
              <a:t>obtain travel requirements from colleague(s) </a:t>
            </a:r>
          </a:p>
          <a:p>
            <a:pPr marL="742950" lvl="1" indent="-285750">
              <a:buClr>
                <a:srgbClr val="C00000"/>
              </a:buClr>
              <a:buSzPct val="68000"/>
              <a:buFont typeface="Arial" panose="020B0604020202020204" pitchFamily="34" charset="0"/>
              <a:buChar char="►"/>
            </a:pPr>
            <a:r>
              <a:rPr lang="en-US" sz="1600" dirty="0"/>
              <a:t>methods of logging the requirements </a:t>
            </a:r>
          </a:p>
          <a:p>
            <a:pPr marL="742950" lvl="1" indent="-285750">
              <a:buClr>
                <a:srgbClr val="C00000"/>
              </a:buClr>
              <a:buSzPct val="68000"/>
              <a:buFont typeface="Arial" panose="020B0604020202020204" pitchFamily="34" charset="0"/>
              <a:buChar char="►"/>
            </a:pPr>
            <a:r>
              <a:rPr lang="en-US" sz="1600" dirty="0"/>
              <a:t>confirm budgetary constraints </a:t>
            </a:r>
            <a:endParaRPr lang="en-US" sz="1600" dirty="0" smtClean="0"/>
          </a:p>
          <a:p>
            <a:pPr>
              <a:buClr>
                <a:srgbClr val="C00000"/>
              </a:buClr>
              <a:buSzPct val="68000"/>
            </a:pPr>
            <a:r>
              <a:rPr lang="en-US" sz="1600" b="1" dirty="0">
                <a:solidFill>
                  <a:srgbClr val="FF0000"/>
                </a:solidFill>
              </a:rPr>
              <a:t>P6.1 – Task </a:t>
            </a:r>
            <a:r>
              <a:rPr lang="en-US" sz="1600" b="1" dirty="0" smtClean="0">
                <a:solidFill>
                  <a:srgbClr val="FF0000"/>
                </a:solidFill>
              </a:rPr>
              <a:t>01 </a:t>
            </a:r>
            <a:r>
              <a:rPr lang="en-US" sz="1600" b="1" dirty="0">
                <a:solidFill>
                  <a:srgbClr val="FF0000"/>
                </a:solidFill>
              </a:rPr>
              <a:t>– </a:t>
            </a:r>
            <a:r>
              <a:rPr lang="en-US" sz="1600" dirty="0" smtClean="0">
                <a:solidFill>
                  <a:srgbClr val="FF0000"/>
                </a:solidFill>
              </a:rPr>
              <a:t>Explain why it is important to take the right procedures when booking travel arrangements..</a:t>
            </a:r>
            <a:endParaRPr lang="en-US" sz="1600" dirty="0"/>
          </a:p>
          <a:p>
            <a:pPr marL="285750" indent="-285750">
              <a:buClr>
                <a:srgbClr val="C00000"/>
              </a:buClr>
              <a:buSzPct val="68000"/>
              <a:buFont typeface="Arial" panose="020B0604020202020204" pitchFamily="34" charset="0"/>
              <a:buChar char="►"/>
            </a:pPr>
            <a:r>
              <a:rPr lang="en-US" sz="1600" dirty="0" smtClean="0"/>
              <a:t>In the same report, explain why it is important to research </a:t>
            </a:r>
            <a:r>
              <a:rPr lang="en-US" sz="1600" dirty="0"/>
              <a:t>business travel requirements and </a:t>
            </a:r>
            <a:r>
              <a:rPr lang="en-US" sz="1600" dirty="0" smtClean="0"/>
              <a:t>accommodations. </a:t>
            </a:r>
            <a:r>
              <a:rPr lang="en-US" sz="1600" dirty="0"/>
              <a:t>Explain the importance of the following: </a:t>
            </a:r>
          </a:p>
          <a:p>
            <a:pPr marL="742950" lvl="1" indent="-285750">
              <a:buClr>
                <a:srgbClr val="C00000"/>
              </a:buClr>
              <a:buSzPct val="68000"/>
              <a:buFont typeface="Arial" panose="020B0604020202020204" pitchFamily="34" charset="0"/>
              <a:buChar char="►"/>
            </a:pPr>
            <a:r>
              <a:rPr lang="en-US" sz="1600" dirty="0"/>
              <a:t>make enquiries into the availability of transport and accommodation </a:t>
            </a:r>
          </a:p>
          <a:p>
            <a:pPr marL="742950" lvl="1" indent="-285750">
              <a:buClr>
                <a:srgbClr val="C00000"/>
              </a:buClr>
              <a:buSzPct val="68000"/>
              <a:buFont typeface="Arial" panose="020B0604020202020204" pitchFamily="34" charset="0"/>
              <a:buChar char="►"/>
            </a:pPr>
            <a:r>
              <a:rPr lang="en-US" sz="1600" dirty="0"/>
              <a:t>use appropriate types of office equipment to complete tasks (e.g. telephone, voicemail systems, computer, tablet, photocopier) </a:t>
            </a:r>
          </a:p>
          <a:p>
            <a:pPr marL="742950" lvl="1" indent="-285750">
              <a:buClr>
                <a:srgbClr val="C00000"/>
              </a:buClr>
              <a:buSzPct val="68000"/>
              <a:buFont typeface="Arial" panose="020B0604020202020204" pitchFamily="34" charset="0"/>
              <a:buChar char="►"/>
            </a:pPr>
            <a:r>
              <a:rPr lang="en-US" sz="1600" dirty="0"/>
              <a:t>research any required travel documentation (e.g. location of accommodation, maps, train times, Visas, flight times, foreign currency) </a:t>
            </a:r>
          </a:p>
          <a:p>
            <a:pPr marL="742950" lvl="1" indent="-285750">
              <a:buClr>
                <a:srgbClr val="C00000"/>
              </a:buClr>
              <a:buSzPct val="68000"/>
              <a:buFont typeface="Arial" panose="020B0604020202020204" pitchFamily="34" charset="0"/>
              <a:buChar char="►"/>
            </a:pPr>
            <a:r>
              <a:rPr lang="en-US" sz="1600" dirty="0"/>
              <a:t>identify travel and accommodation appropriate to requirements and </a:t>
            </a:r>
            <a:r>
              <a:rPr lang="en-US" sz="1600" dirty="0" smtClean="0"/>
              <a:t>budget.</a:t>
            </a:r>
          </a:p>
          <a:p>
            <a:pPr>
              <a:buClr>
                <a:srgbClr val="C00000"/>
              </a:buClr>
              <a:buSzPct val="68000"/>
            </a:pPr>
            <a:r>
              <a:rPr lang="en-US" sz="1600" b="1" dirty="0" smtClean="0">
                <a:solidFill>
                  <a:srgbClr val="FF0000"/>
                </a:solidFill>
              </a:rPr>
              <a:t>P6.1 – Task 02 – </a:t>
            </a:r>
            <a:r>
              <a:rPr lang="en-US" sz="1600" dirty="0" smtClean="0">
                <a:solidFill>
                  <a:srgbClr val="FF0000"/>
                </a:solidFill>
              </a:rPr>
              <a:t>Explain the benefits of researching travel procedures when making travel arrangements.</a:t>
            </a:r>
            <a:endParaRPr lang="en-US" sz="1600" dirty="0">
              <a:solidFill>
                <a:srgbClr val="FF0000"/>
              </a:solidFill>
            </a:endParaRPr>
          </a:p>
        </p:txBody>
      </p:sp>
      <p:pic>
        <p:nvPicPr>
          <p:cNvPr id="1026" name="Picture 2" descr="Image result for uk education fai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052736"/>
            <a:ext cx="1944216" cy="129776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uk education fai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2492896"/>
            <a:ext cx="1938120" cy="129208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uk education fai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948263" y="5466768"/>
            <a:ext cx="1942001" cy="1130584"/>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Image result for internal flight passpor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8262" y="4021514"/>
            <a:ext cx="1928943" cy="12076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3954484"/>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P6.2 – Logging Travel Requirements</a:t>
            </a:r>
            <a:endParaRPr lang="en-GB" sz="3600" b="1" dirty="0" smtClean="0"/>
          </a:p>
        </p:txBody>
      </p:sp>
      <p:sp>
        <p:nvSpPr>
          <p:cNvPr id="2" name="Rectangle 1"/>
          <p:cNvSpPr/>
          <p:nvPr/>
        </p:nvSpPr>
        <p:spPr>
          <a:xfrm>
            <a:off x="208675" y="1033617"/>
            <a:ext cx="6739589" cy="5909310"/>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740" dirty="0" smtClean="0"/>
              <a:t>For this Learning objective you should work from a scenario to help you make the criteria clear. Every year there is an educational conference in Birmingham NEC for schools and teachers. Assume that one of your teachers wants to go to this and the school will be organising and paying for it.</a:t>
            </a:r>
          </a:p>
          <a:p>
            <a:pPr marL="285750" indent="-285750">
              <a:buClr>
                <a:srgbClr val="C00000"/>
              </a:buClr>
              <a:buSzPct val="68000"/>
              <a:buFont typeface="Arial" panose="020B0604020202020204" pitchFamily="34" charset="0"/>
              <a:buChar char="►"/>
            </a:pPr>
            <a:r>
              <a:rPr lang="en-US" sz="1740" dirty="0" smtClean="0"/>
              <a:t>First in a report, outline the stages needed to do this. Include the following points. </a:t>
            </a:r>
            <a:endParaRPr lang="en-US" sz="1740" dirty="0"/>
          </a:p>
          <a:p>
            <a:pPr marL="742950" lvl="1" indent="-285750">
              <a:buClr>
                <a:srgbClr val="C00000"/>
              </a:buClr>
              <a:buSzPct val="68000"/>
              <a:buFont typeface="Arial" panose="020B0604020202020204" pitchFamily="34" charset="0"/>
              <a:buChar char="►"/>
            </a:pPr>
            <a:r>
              <a:rPr lang="en-US" sz="1740" dirty="0" smtClean="0"/>
              <a:t>Purpose and validity of the travel</a:t>
            </a:r>
          </a:p>
          <a:p>
            <a:pPr marL="742950" lvl="1" indent="-285750">
              <a:buClr>
                <a:srgbClr val="C00000"/>
              </a:buClr>
              <a:buSzPct val="68000"/>
              <a:buFont typeface="Arial" panose="020B0604020202020204" pitchFamily="34" charset="0"/>
              <a:buChar char="►"/>
            </a:pPr>
            <a:r>
              <a:rPr lang="en-US" sz="1740" dirty="0" smtClean="0"/>
              <a:t>Obtain </a:t>
            </a:r>
            <a:r>
              <a:rPr lang="en-US" sz="1740" dirty="0"/>
              <a:t>travel requirements from colleague(s) </a:t>
            </a:r>
          </a:p>
          <a:p>
            <a:pPr marL="742950" lvl="1" indent="-285750">
              <a:buClr>
                <a:srgbClr val="C00000"/>
              </a:buClr>
              <a:buSzPct val="68000"/>
              <a:buFont typeface="Arial" panose="020B0604020202020204" pitchFamily="34" charset="0"/>
              <a:buChar char="►"/>
            </a:pPr>
            <a:r>
              <a:rPr lang="en-US" sz="1740" dirty="0" smtClean="0"/>
              <a:t>Methods </a:t>
            </a:r>
            <a:r>
              <a:rPr lang="en-US" sz="1740" dirty="0"/>
              <a:t>of logging the requirements </a:t>
            </a:r>
          </a:p>
          <a:p>
            <a:pPr marL="742950" lvl="1" indent="-285750">
              <a:buClr>
                <a:srgbClr val="C00000"/>
              </a:buClr>
              <a:buSzPct val="68000"/>
              <a:buFont typeface="Arial" panose="020B0604020202020204" pitchFamily="34" charset="0"/>
              <a:buChar char="►"/>
            </a:pPr>
            <a:r>
              <a:rPr lang="en-US" sz="1740" dirty="0" smtClean="0"/>
              <a:t>Confirm </a:t>
            </a:r>
            <a:r>
              <a:rPr lang="en-US" sz="1740" dirty="0"/>
              <a:t>budgetary constraints </a:t>
            </a:r>
            <a:endParaRPr lang="en-US" sz="1740" dirty="0" smtClean="0"/>
          </a:p>
          <a:p>
            <a:pPr>
              <a:buClr>
                <a:srgbClr val="C00000"/>
              </a:buClr>
              <a:buSzPct val="68000"/>
            </a:pPr>
            <a:r>
              <a:rPr lang="en-US" sz="1740" b="1" dirty="0" smtClean="0">
                <a:solidFill>
                  <a:srgbClr val="FF0000"/>
                </a:solidFill>
              </a:rPr>
              <a:t>P6.2 – Task 03 – </a:t>
            </a:r>
            <a:r>
              <a:rPr lang="en-US" sz="1740" dirty="0" smtClean="0">
                <a:solidFill>
                  <a:srgbClr val="FF0000"/>
                </a:solidFill>
              </a:rPr>
              <a:t>Explain the purpose and considerations that need to be taken when organising travel arrangements for a colleague.</a:t>
            </a:r>
          </a:p>
          <a:p>
            <a:pPr marL="285750" indent="-285750">
              <a:buClr>
                <a:srgbClr val="C00000"/>
              </a:buClr>
              <a:buSzPct val="68000"/>
              <a:buFont typeface="Arial" panose="020B0604020202020204" pitchFamily="34" charset="0"/>
              <a:buChar char="►"/>
            </a:pPr>
            <a:r>
              <a:rPr lang="en-US" sz="1740" dirty="0" smtClean="0"/>
              <a:t>Once you have considered these in your report, you need to research the arrangements for getting a teacher from the school to Birmingham NEC on either of the days 14-16 March 2019 (20). These considerations need to be detailed, times, dates, prices, journey distances etc.</a:t>
            </a:r>
          </a:p>
          <a:p>
            <a:pPr>
              <a:buClr>
                <a:srgbClr val="C00000"/>
              </a:buClr>
              <a:buSzPct val="68000"/>
            </a:pPr>
            <a:r>
              <a:rPr lang="en-US" sz="1740" b="1" dirty="0" smtClean="0">
                <a:solidFill>
                  <a:srgbClr val="FF0000"/>
                </a:solidFill>
              </a:rPr>
              <a:t>P6.2 – Task 04 – </a:t>
            </a:r>
            <a:r>
              <a:rPr lang="en-US" sz="1740" dirty="0" smtClean="0">
                <a:solidFill>
                  <a:srgbClr val="FF0000"/>
                </a:solidFill>
              </a:rPr>
              <a:t>Research, catalog and explain the booking process for getting a colleague to a location.</a:t>
            </a:r>
            <a:endParaRPr lang="en-US" sz="1740" dirty="0">
              <a:solidFill>
                <a:srgbClr val="FF0000"/>
              </a:solidFill>
            </a:endParaRPr>
          </a:p>
        </p:txBody>
      </p:sp>
      <p:pic>
        <p:nvPicPr>
          <p:cNvPr id="1028" name="Picture 4" descr="Image result for uk education fai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3140968"/>
            <a:ext cx="1938120" cy="129208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late fligh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8264" y="4737936"/>
            <a:ext cx="1931424" cy="193142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late fligh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26502"/>
          <a:stretch/>
        </p:blipFill>
        <p:spPr bwMode="auto">
          <a:xfrm>
            <a:off x="6948264" y="1059160"/>
            <a:ext cx="1938120" cy="1757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017648"/>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M3.1 – Multiple Travel Requirements</a:t>
            </a:r>
            <a:endParaRPr lang="en-GB" sz="3600" b="1" dirty="0" smtClean="0"/>
          </a:p>
        </p:txBody>
      </p:sp>
      <p:sp>
        <p:nvSpPr>
          <p:cNvPr id="2" name="Rectangle 1"/>
          <p:cNvSpPr/>
          <p:nvPr/>
        </p:nvSpPr>
        <p:spPr>
          <a:xfrm>
            <a:off x="208675" y="1033617"/>
            <a:ext cx="6739589" cy="5632311"/>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dirty="0" smtClean="0"/>
              <a:t>Once you have considered the single arrangements for a teacher in your report, you need </a:t>
            </a:r>
            <a:r>
              <a:rPr lang="en-US" dirty="0"/>
              <a:t>to </a:t>
            </a:r>
            <a:r>
              <a:rPr lang="en-US" dirty="0" smtClean="0"/>
              <a:t>do the same on behalf </a:t>
            </a:r>
            <a:r>
              <a:rPr lang="en-US" dirty="0"/>
              <a:t>of a number of colleagues with different requirements. There should be a minimum of </a:t>
            </a:r>
            <a:r>
              <a:rPr lang="en-US" dirty="0" smtClean="0"/>
              <a:t>at least another two teachers. </a:t>
            </a:r>
          </a:p>
          <a:p>
            <a:pPr marL="285750" indent="-285750">
              <a:buClr>
                <a:srgbClr val="C00000"/>
              </a:buClr>
              <a:buSzPct val="68000"/>
              <a:buFont typeface="Arial" panose="020B0604020202020204" pitchFamily="34" charset="0"/>
              <a:buChar char="►"/>
            </a:pPr>
            <a:r>
              <a:rPr lang="en-US" dirty="0" smtClean="0"/>
              <a:t>Examples </a:t>
            </a:r>
            <a:r>
              <a:rPr lang="en-US" dirty="0"/>
              <a:t>of different requirements may be all colleagues attending the same conference but living in different parts of the country and, therefore, having different travel/accommodation requirements or different colleagues attending different meetings, with individual travel and/or accommodation requirements</a:t>
            </a:r>
            <a:r>
              <a:rPr lang="en-US" dirty="0" smtClean="0"/>
              <a:t>.</a:t>
            </a:r>
          </a:p>
          <a:p>
            <a:pPr marL="285750" indent="-285750">
              <a:buClr>
                <a:srgbClr val="C00000"/>
              </a:buClr>
              <a:buSzPct val="68000"/>
              <a:buFont typeface="Arial" panose="020B0604020202020204" pitchFamily="34" charset="0"/>
              <a:buChar char="►"/>
            </a:pPr>
            <a:r>
              <a:rPr lang="en-US" dirty="0" smtClean="0"/>
              <a:t>Using the same criteria as P6, book transport and accommodation for the other two people on a different day, one requiring overnight accommodation for a second day there, therefor the return date will be different.</a:t>
            </a:r>
          </a:p>
          <a:p>
            <a:pPr marL="285750" indent="-285750">
              <a:buClr>
                <a:srgbClr val="C00000"/>
              </a:buClr>
              <a:buSzPct val="68000"/>
              <a:buFont typeface="Arial" panose="020B0604020202020204" pitchFamily="34" charset="0"/>
              <a:buChar char="►"/>
            </a:pPr>
            <a:r>
              <a:rPr lang="en-US" dirty="0" smtClean="0"/>
              <a:t>One of them also needs disability access, wheelchair, so this needs to be taken into consideration.</a:t>
            </a:r>
          </a:p>
          <a:p>
            <a:pPr>
              <a:buClr>
                <a:srgbClr val="C00000"/>
              </a:buClr>
              <a:buSzPct val="68000"/>
            </a:pPr>
            <a:r>
              <a:rPr lang="en-US" b="1" dirty="0" smtClean="0">
                <a:solidFill>
                  <a:srgbClr val="FF0000"/>
                </a:solidFill>
              </a:rPr>
              <a:t>M3.1 – Task 05 – </a:t>
            </a:r>
            <a:r>
              <a:rPr lang="en-US" dirty="0" smtClean="0">
                <a:solidFill>
                  <a:srgbClr val="FF0000"/>
                </a:solidFill>
              </a:rPr>
              <a:t>Obtain </a:t>
            </a:r>
            <a:r>
              <a:rPr lang="en-US" dirty="0">
                <a:solidFill>
                  <a:srgbClr val="FF0000"/>
                </a:solidFill>
              </a:rPr>
              <a:t>and log all relevant travel requirements for a number of colleagues with different </a:t>
            </a:r>
            <a:r>
              <a:rPr lang="en-US" dirty="0" smtClean="0">
                <a:solidFill>
                  <a:srgbClr val="FF0000"/>
                </a:solidFill>
              </a:rPr>
              <a:t>requirements.</a:t>
            </a:r>
          </a:p>
          <a:p>
            <a:pPr marL="285750" indent="-285750">
              <a:buClr>
                <a:srgbClr val="C00000"/>
              </a:buClr>
              <a:buSzPct val="68000"/>
              <a:buFont typeface="Arial" panose="020B0604020202020204" pitchFamily="34" charset="0"/>
              <a:buChar char="►"/>
            </a:pPr>
            <a:r>
              <a:rPr lang="en-US" dirty="0" smtClean="0"/>
              <a:t>You may need to do all three separately, possibly even using separate transport methods.</a:t>
            </a:r>
            <a:endParaRPr lang="en-US" dirty="0"/>
          </a:p>
        </p:txBody>
      </p:sp>
      <p:pic>
        <p:nvPicPr>
          <p:cNvPr id="1030" name="Picture 6" descr="Image result for uk education fai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3964704"/>
            <a:ext cx="1938120" cy="90445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travel itinerary"/>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558"/>
          <a:stretch/>
        </p:blipFill>
        <p:spPr bwMode="auto">
          <a:xfrm>
            <a:off x="6948262" y="2448906"/>
            <a:ext cx="1938121" cy="138118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national express ticke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948262" y="5075128"/>
            <a:ext cx="1938121" cy="153987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uber london birmingha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48262" y="1064964"/>
            <a:ext cx="1929093" cy="12869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440329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P7.1 – Alternative Travel Requirements</a:t>
            </a:r>
            <a:endParaRPr lang="en-GB" sz="3600" b="1" dirty="0" smtClean="0"/>
          </a:p>
        </p:txBody>
      </p:sp>
      <p:sp>
        <p:nvSpPr>
          <p:cNvPr id="2" name="Rectangle 1"/>
          <p:cNvSpPr/>
          <p:nvPr/>
        </p:nvSpPr>
        <p:spPr>
          <a:xfrm>
            <a:off x="208675" y="1033617"/>
            <a:ext cx="6739589" cy="5786199"/>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850" dirty="0"/>
              <a:t>To meet </a:t>
            </a:r>
            <a:r>
              <a:rPr lang="en-US" sz="1850" dirty="0" smtClean="0"/>
              <a:t>P7, you </a:t>
            </a:r>
            <a:r>
              <a:rPr lang="en-US" sz="1850" dirty="0"/>
              <a:t>should research </a:t>
            </a:r>
            <a:r>
              <a:rPr lang="en-US" sz="1850" dirty="0" smtClean="0"/>
              <a:t>other options </a:t>
            </a:r>
            <a:r>
              <a:rPr lang="en-US" sz="1850" dirty="0"/>
              <a:t>and provide their </a:t>
            </a:r>
            <a:r>
              <a:rPr lang="en-US" sz="1850" dirty="0" smtClean="0"/>
              <a:t>teachers travelling </a:t>
            </a:r>
            <a:r>
              <a:rPr lang="en-US" sz="1850" dirty="0"/>
              <a:t>with the choices</a:t>
            </a:r>
            <a:r>
              <a:rPr lang="en-US" sz="1850" dirty="0" smtClean="0"/>
              <a:t>.</a:t>
            </a:r>
            <a:endParaRPr lang="en-US" sz="1850" dirty="0"/>
          </a:p>
          <a:p>
            <a:pPr marL="285750" indent="-285750">
              <a:buClr>
                <a:srgbClr val="C00000"/>
              </a:buClr>
              <a:buSzPct val="68000"/>
              <a:buFont typeface="Arial" panose="020B0604020202020204" pitchFamily="34" charset="0"/>
              <a:buChar char="►"/>
            </a:pPr>
            <a:r>
              <a:rPr lang="en-US" sz="1850" dirty="0" smtClean="0"/>
              <a:t>For this you should look at alternative ways of getting to Birmingham from your school, including flying to Birmingham airport and taking a taxi, or Uber, hiring a car and driving, so take into account fuel prices there and back again, and National Express to Birmingham return but you will have to consider taxis and length of journeys, as well as arriving on time on the right day.</a:t>
            </a:r>
          </a:p>
          <a:p>
            <a:pPr marL="285750" indent="-285750">
              <a:buClr>
                <a:srgbClr val="C00000"/>
              </a:buClr>
              <a:buSzPct val="68000"/>
              <a:buFont typeface="Arial" panose="020B0604020202020204" pitchFamily="34" charset="0"/>
              <a:buChar char="►"/>
            </a:pPr>
            <a:r>
              <a:rPr lang="en-US" sz="1850" dirty="0" smtClean="0"/>
              <a:t>For over night accommodation, look at cheaper hotels, Airbnb and distance from the conference hall the hotels are.</a:t>
            </a:r>
          </a:p>
          <a:p>
            <a:pPr>
              <a:buClr>
                <a:srgbClr val="C00000"/>
              </a:buClr>
              <a:buSzPct val="68000"/>
            </a:pPr>
            <a:r>
              <a:rPr lang="en-US" sz="1850" b="1" dirty="0" smtClean="0">
                <a:solidFill>
                  <a:srgbClr val="FF0000"/>
                </a:solidFill>
              </a:rPr>
              <a:t>P7.1 – Task 06 – </a:t>
            </a:r>
            <a:r>
              <a:rPr lang="en-US" sz="1850" dirty="0" smtClean="0">
                <a:solidFill>
                  <a:srgbClr val="FF0000"/>
                </a:solidFill>
              </a:rPr>
              <a:t>Obtain </a:t>
            </a:r>
            <a:r>
              <a:rPr lang="en-US" sz="1850" dirty="0">
                <a:solidFill>
                  <a:srgbClr val="FF0000"/>
                </a:solidFill>
              </a:rPr>
              <a:t>and log all relevant travel requirements for a number of colleagues with different </a:t>
            </a:r>
            <a:r>
              <a:rPr lang="en-US" sz="1850" dirty="0" smtClean="0">
                <a:solidFill>
                  <a:srgbClr val="FF0000"/>
                </a:solidFill>
              </a:rPr>
              <a:t>requirements.</a:t>
            </a:r>
          </a:p>
          <a:p>
            <a:pPr marL="285750" indent="-285750">
              <a:buClr>
                <a:srgbClr val="C00000"/>
              </a:buClr>
              <a:buSzPct val="68000"/>
              <a:buFont typeface="Arial" panose="020B0604020202020204" pitchFamily="34" charset="0"/>
              <a:buChar char="►"/>
            </a:pPr>
            <a:r>
              <a:rPr lang="en-US" sz="1850" dirty="0" smtClean="0"/>
              <a:t>You may need to do all three separately, possibly even using separate transport methods. Again these need to be detailed in your report, times, dates prices etc. for each person. Set it out like an option itinerary, you may use all the websites you want to do so but evidence the use of these in your report. </a:t>
            </a:r>
            <a:endParaRPr lang="en-US" sz="1850" dirty="0"/>
          </a:p>
        </p:txBody>
      </p:sp>
      <p:pic>
        <p:nvPicPr>
          <p:cNvPr id="1026" name="Picture 2" descr="Image result for uk education fai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052736"/>
            <a:ext cx="1944216" cy="129776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uk education fai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2420888"/>
            <a:ext cx="1938120" cy="129208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uk education fai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264" y="3811372"/>
            <a:ext cx="1938120" cy="90445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uk education fai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948263" y="4814233"/>
            <a:ext cx="1942001" cy="1130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402260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75408</TotalTime>
  <Words>3031</Words>
  <Application>Microsoft Office PowerPoint</Application>
  <PresentationFormat>On-screen Show (4:3)</PresentationFormat>
  <Paragraphs>168</Paragraphs>
  <Slides>15</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Lucida Sans Unicode</vt:lpstr>
      <vt:lpstr>Verdana</vt:lpstr>
      <vt:lpstr>Wingdings</vt:lpstr>
      <vt:lpstr>Wingdings 2</vt:lpstr>
      <vt:lpstr>Wingdings 3</vt:lpstr>
      <vt:lpstr>Enderoth</vt:lpstr>
      <vt:lpstr>PowerPoint Presentation</vt:lpstr>
      <vt:lpstr>Assessment Criteria</vt:lpstr>
      <vt:lpstr>Unit Aim</vt:lpstr>
      <vt:lpstr>PowerPoint Presentation</vt:lpstr>
      <vt:lpstr>Learning Outcomes</vt:lpstr>
      <vt:lpstr>P6.1 – Logging Travel Requirements</vt:lpstr>
      <vt:lpstr>P6.2 – Logging Travel Requirements</vt:lpstr>
      <vt:lpstr>M3.1 – Multiple Travel Requirements</vt:lpstr>
      <vt:lpstr>P7.1 – Alternative Travel Requirements</vt:lpstr>
      <vt:lpstr>P7.1 – Alternative Travel Requirements</vt:lpstr>
      <vt:lpstr>D2.1 – Recommended Travel Requirements</vt:lpstr>
      <vt:lpstr>P8.1 – Book and Confirm Travel Requirements</vt:lpstr>
      <vt:lpstr>P8.2 – Book and Confirm Travel Requirements</vt:lpstr>
      <vt:lpstr>D3.1 – Procedural Documentation</vt:lpstr>
      <vt:lpstr>LO3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2071</cp:revision>
  <cp:lastPrinted>2014-01-22T18:25:48Z</cp:lastPrinted>
  <dcterms:created xsi:type="dcterms:W3CDTF">2008-03-12T11:01:44Z</dcterms:created>
  <dcterms:modified xsi:type="dcterms:W3CDTF">2018-07-24T08:21:13Z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